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7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D1A0-65FF-4FC3-B560-FDDCDA0D9DC4}" type="datetimeFigureOut">
              <a:rPr lang="it-IT" smtClean="0"/>
              <a:pPr/>
              <a:t>22/03/2014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D707-27D9-47BF-A1F9-6AAD5D339D3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D1A0-65FF-4FC3-B560-FDDCDA0D9DC4}" type="datetimeFigureOut">
              <a:rPr lang="it-IT" smtClean="0"/>
              <a:pPr/>
              <a:t>22/03/2014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D707-27D9-47BF-A1F9-6AAD5D339D3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D1A0-65FF-4FC3-B560-FDDCDA0D9DC4}" type="datetimeFigureOut">
              <a:rPr lang="it-IT" smtClean="0"/>
              <a:pPr/>
              <a:t>22/03/2014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D707-27D9-47BF-A1F9-6AAD5D339D3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D1A0-65FF-4FC3-B560-FDDCDA0D9DC4}" type="datetimeFigureOut">
              <a:rPr lang="it-IT" smtClean="0"/>
              <a:pPr/>
              <a:t>22/03/2014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D707-27D9-47BF-A1F9-6AAD5D339D3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D1A0-65FF-4FC3-B560-FDDCDA0D9DC4}" type="datetimeFigureOut">
              <a:rPr lang="it-IT" smtClean="0"/>
              <a:pPr/>
              <a:t>22/03/2014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D707-27D9-47BF-A1F9-6AAD5D339D3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D1A0-65FF-4FC3-B560-FDDCDA0D9DC4}" type="datetimeFigureOut">
              <a:rPr lang="it-IT" smtClean="0"/>
              <a:pPr/>
              <a:t>22/03/2014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D707-27D9-47BF-A1F9-6AAD5D339D3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D1A0-65FF-4FC3-B560-FDDCDA0D9DC4}" type="datetimeFigureOut">
              <a:rPr lang="it-IT" smtClean="0"/>
              <a:pPr/>
              <a:t>22/03/2014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D707-27D9-47BF-A1F9-6AAD5D339D3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D1A0-65FF-4FC3-B560-FDDCDA0D9DC4}" type="datetimeFigureOut">
              <a:rPr lang="it-IT" smtClean="0"/>
              <a:pPr/>
              <a:t>22/03/2014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D707-27D9-47BF-A1F9-6AAD5D339D3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D1A0-65FF-4FC3-B560-FDDCDA0D9DC4}" type="datetimeFigureOut">
              <a:rPr lang="it-IT" smtClean="0"/>
              <a:pPr/>
              <a:t>22/03/2014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D707-27D9-47BF-A1F9-6AAD5D339D3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D1A0-65FF-4FC3-B560-FDDCDA0D9DC4}" type="datetimeFigureOut">
              <a:rPr lang="it-IT" smtClean="0"/>
              <a:pPr/>
              <a:t>22/03/2014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D707-27D9-47BF-A1F9-6AAD5D339D3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D1A0-65FF-4FC3-B560-FDDCDA0D9DC4}" type="datetimeFigureOut">
              <a:rPr lang="it-IT" smtClean="0"/>
              <a:pPr/>
              <a:t>22/03/2014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D707-27D9-47BF-A1F9-6AAD5D339D3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ED1A0-65FF-4FC3-B560-FDDCDA0D9DC4}" type="datetimeFigureOut">
              <a:rPr lang="it-IT" smtClean="0"/>
              <a:pPr/>
              <a:t>22/03/2014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7D707-27D9-47BF-A1F9-6AAD5D339D3B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47664" y="0"/>
            <a:ext cx="7596336" cy="1296144"/>
          </a:xfrm>
          <a:solidFill>
            <a:schemeClr val="accent2"/>
          </a:solidFill>
        </p:spPr>
        <p:txBody>
          <a:bodyPr/>
          <a:lstStyle/>
          <a:p>
            <a:r>
              <a:rPr lang="it-IT" sz="2000" b="1" dirty="0" smtClean="0">
                <a:solidFill>
                  <a:schemeClr val="tx1"/>
                </a:solidFill>
              </a:rPr>
              <a:t>PROGRAMMA ATTIVITA’ </a:t>
            </a:r>
            <a:r>
              <a:rPr lang="it-IT" sz="2000" b="1" dirty="0" err="1" smtClean="0">
                <a:solidFill>
                  <a:schemeClr val="tx1"/>
                </a:solidFill>
              </a:rPr>
              <a:t>DI</a:t>
            </a:r>
            <a:r>
              <a:rPr lang="it-IT" sz="2000" b="1" dirty="0" smtClean="0">
                <a:solidFill>
                  <a:schemeClr val="tx1"/>
                </a:solidFill>
              </a:rPr>
              <a:t> ACCOGLIENZA 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05/12 APRILE 2014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449999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glob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98425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16" descr="DSCF00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268760"/>
            <a:ext cx="4644008" cy="417646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6" name="Titolo 1"/>
          <p:cNvSpPr>
            <a:spLocks noGrp="1"/>
          </p:cNvSpPr>
          <p:nvPr>
            <p:ph type="ctrTitle"/>
          </p:nvPr>
        </p:nvSpPr>
        <p:spPr>
          <a:xfrm>
            <a:off x="0" y="5387975"/>
            <a:ext cx="9144000" cy="1470025"/>
          </a:xfrm>
          <a:solidFill>
            <a:schemeClr val="accent3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r>
              <a:rPr lang="it-IT" sz="1800" dirty="0" smtClean="0"/>
              <a:t>Istituto Istruzione Superiore“Giudici Saetta e </a:t>
            </a:r>
            <a:r>
              <a:rPr lang="it-IT" sz="1800" dirty="0" err="1" smtClean="0"/>
              <a:t>Livatino</a:t>
            </a:r>
            <a:r>
              <a:rPr lang="it-IT" sz="1800" dirty="0" smtClean="0"/>
              <a:t>”  - </a:t>
            </a:r>
            <a:r>
              <a:rPr lang="it-IT" sz="1800" dirty="0" err="1" smtClean="0"/>
              <a:t>Ravanusa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con sezione ITC “Gino Zappa” </a:t>
            </a:r>
            <a:r>
              <a:rPr lang="it-IT" sz="1800" dirty="0" err="1" smtClean="0"/>
              <a:t>Campobello</a:t>
            </a:r>
            <a:r>
              <a:rPr lang="it-IT" sz="1800" dirty="0" smtClean="0"/>
              <a:t> di Licata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4000" dirty="0" smtClean="0"/>
              <a:t>Progetto Intercultura       </a:t>
            </a:r>
            <a:r>
              <a:rPr lang="it-IT" sz="4000" dirty="0" err="1" smtClean="0"/>
              <a:t>a.s.</a:t>
            </a:r>
            <a:r>
              <a:rPr lang="it-IT" sz="4000" dirty="0" smtClean="0"/>
              <a:t> 2013/2014</a:t>
            </a:r>
            <a:endParaRPr lang="it-IT" sz="4000" dirty="0"/>
          </a:p>
        </p:txBody>
      </p:sp>
      <p:pic>
        <p:nvPicPr>
          <p:cNvPr id="9218" name="Picture 2" descr="Nehalennia Homep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575" y="-304800"/>
            <a:ext cx="1457325" cy="647700"/>
          </a:xfrm>
          <a:prstGeom prst="rect">
            <a:avLst/>
          </a:prstGeom>
          <a:noFill/>
        </p:spPr>
      </p:pic>
      <p:sp>
        <p:nvSpPr>
          <p:cNvPr id="8" name="Rettangolo 7"/>
          <p:cNvSpPr/>
          <p:nvPr/>
        </p:nvSpPr>
        <p:spPr>
          <a:xfrm>
            <a:off x="0" y="126876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600" b="1" dirty="0" smtClean="0">
                <a:solidFill>
                  <a:schemeClr val="accent2">
                    <a:lumMod val="50000"/>
                  </a:schemeClr>
                </a:solidFill>
              </a:rPr>
              <a:t>Nehalennia Stedelijke Scholengemeenschap </a:t>
            </a:r>
            <a:r>
              <a:rPr lang="it-IT" sz="1600" b="1" dirty="0" smtClean="0">
                <a:solidFill>
                  <a:schemeClr val="accent2">
                    <a:lumMod val="50000"/>
                  </a:schemeClr>
                </a:solidFill>
              </a:rPr>
              <a:t>di </a:t>
            </a:r>
            <a:r>
              <a:rPr lang="it-IT" sz="1600" b="1" dirty="0" err="1" smtClean="0">
                <a:solidFill>
                  <a:schemeClr val="accent2">
                    <a:lumMod val="50000"/>
                  </a:schemeClr>
                </a:solidFill>
              </a:rPr>
              <a:t>Middelburg</a:t>
            </a:r>
            <a:r>
              <a:rPr lang="it-IT" sz="1600" b="1" dirty="0" smtClean="0">
                <a:solidFill>
                  <a:schemeClr val="accent2">
                    <a:lumMod val="50000"/>
                  </a:schemeClr>
                </a:solidFill>
              </a:rPr>
              <a:t> (Olanda)</a:t>
            </a:r>
            <a:endParaRPr lang="it-IT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5"/>
            <a:ext cx="385192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/>
              <a:t/>
            </a:r>
            <a:br>
              <a:rPr lang="it-IT" sz="1800" dirty="0"/>
            </a:b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/>
              <a:t/>
            </a:r>
            <a:br>
              <a:rPr lang="it-IT" sz="1800" dirty="0"/>
            </a:b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/>
              <a:t/>
            </a:r>
            <a:br>
              <a:rPr lang="it-IT" sz="1800" dirty="0"/>
            </a:b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/>
              <a:t/>
            </a:r>
            <a:br>
              <a:rPr lang="it-IT" sz="1800" dirty="0"/>
            </a:br>
            <a:r>
              <a:rPr lang="it-IT" sz="3100" b="1" dirty="0" smtClean="0">
                <a:latin typeface="Arial Narrow" pitchFamily="34" charset="0"/>
              </a:rPr>
              <a:t>SABATO 05/04/2014</a:t>
            </a:r>
            <a:r>
              <a:rPr lang="it-IT" sz="1800" dirty="0" smtClean="0">
                <a:latin typeface="Arial Narrow" pitchFamily="34" charset="0"/>
              </a:rPr>
              <a:t>     </a:t>
            </a:r>
            <a:r>
              <a:rPr lang="it-IT" sz="1800" b="1" dirty="0" smtClean="0">
                <a:latin typeface="Arial Narrow" pitchFamily="34" charset="0"/>
              </a:rPr>
              <a:t>Aeroporto di Catania                   </a:t>
            </a:r>
            <a:r>
              <a:rPr lang="it-IT" sz="1800" dirty="0" smtClean="0">
                <a:latin typeface="Arial Narrow" pitchFamily="34" charset="0"/>
              </a:rPr>
              <a:t/>
            </a:r>
            <a:br>
              <a:rPr lang="it-IT" sz="1800" dirty="0" smtClean="0">
                <a:latin typeface="Arial Narrow" pitchFamily="34" charset="0"/>
              </a:rPr>
            </a:br>
            <a:r>
              <a:rPr lang="it-IT" sz="1600" b="1" dirty="0" smtClean="0">
                <a:latin typeface="Arial Narrow" pitchFamily="34" charset="0"/>
              </a:rPr>
              <a:t>Ore 19.00 ARRIVO DELLA COMITIVA OLANDESI            Ore 21.00  SISTEMAZIONE NELLE FAMIGLIE </a:t>
            </a:r>
            <a:r>
              <a:rPr lang="it-IT" sz="1600" b="1" dirty="0" smtClean="0"/>
              <a:t/>
            </a:r>
            <a:br>
              <a:rPr lang="it-IT" sz="1600" b="1" dirty="0" smtClean="0"/>
            </a:b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b="1" dirty="0" smtClean="0">
                <a:latin typeface="Arial Narrow" pitchFamily="34" charset="0"/>
              </a:rPr>
              <a:t/>
            </a:r>
            <a:br>
              <a:rPr lang="it-IT" sz="1800" b="1" dirty="0" smtClean="0">
                <a:latin typeface="Arial Narrow" pitchFamily="34" charset="0"/>
              </a:rPr>
            </a:br>
            <a:r>
              <a:rPr lang="it-IT" sz="1800" b="1" dirty="0" smtClean="0">
                <a:latin typeface="Arial Narrow" pitchFamily="34" charset="0"/>
              </a:rPr>
              <a:t/>
            </a:r>
            <a:br>
              <a:rPr lang="it-IT" sz="1800" b="1" dirty="0" smtClean="0">
                <a:latin typeface="Arial Narrow" pitchFamily="34" charset="0"/>
              </a:rPr>
            </a:br>
            <a:r>
              <a:rPr lang="it-IT" sz="1800" b="1" dirty="0" smtClean="0">
                <a:latin typeface="Arial Narrow" pitchFamily="34" charset="0"/>
              </a:rPr>
              <a:t>                                                                                               </a:t>
            </a:r>
            <a:r>
              <a:rPr lang="it-IT" sz="1800" dirty="0" smtClean="0">
                <a:latin typeface="Arial Narrow" pitchFamily="34" charset="0"/>
              </a:rPr>
              <a:t/>
            </a:r>
            <a:br>
              <a:rPr lang="it-IT" sz="1800" dirty="0" smtClean="0">
                <a:latin typeface="Arial Narrow" pitchFamily="34" charset="0"/>
              </a:rPr>
            </a:b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/>
            </a:r>
            <a:br>
              <a:rPr lang="it-IT" sz="1800" dirty="0" smtClean="0"/>
            </a:br>
            <a:endParaRPr lang="it-IT" sz="1800" dirty="0"/>
          </a:p>
        </p:txBody>
      </p:sp>
      <p:pic>
        <p:nvPicPr>
          <p:cNvPr id="1028" name="Picture 4" descr="http://www.italia24ore.it/images/articoli/dal_15_02_2014/ryanai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124744"/>
            <a:ext cx="5292080" cy="5733257"/>
          </a:xfrm>
          <a:prstGeom prst="rect">
            <a:avLst/>
          </a:prstGeom>
          <a:noFill/>
        </p:spPr>
      </p:pic>
      <p:sp>
        <p:nvSpPr>
          <p:cNvPr id="1030" name="AutoShape 6" descr="data:image/jpeg;base64,/9j/4AAQSkZJRgABAQAAAQABAAD/2wBDAAkGBwgHBgkIBwgKCgkLDRYPDQwMDRsUFRAWIB0iIiAdHx8kKDQsJCYxJx8fLT0tMTU3Ojo6Iys/RD84QzQ5Ojf/2wBDAQoKCg0MDRoPDxo3JR8lNzc3Nzc3Nzc3Nzc3Nzc3Nzc3Nzc3Nzc3Nzc3Nzc3Nzc3Nzc3Nzc3Nzc3Nzc3Nzc3Nzf/wAARCACsAQMDASIAAhEBAxEB/8QAGAABAQEBAQAAAAAAAAAAAAAAAAYIBQf/xAAgEAEAAAMJAAAAAAAAAAAAAAAAAQZRBAURFhdVk5TS/8QAGQEBAAMBAQAAAAAAAAAAAAAAAAQFBgMH/8QAHxEBAAAEBwAAAAAAAAAAAAAAAAEDFFECBBMWUlOh/9oADAMBAAIRAxEAPwCRAZ17MAAAAAAAAAAAAAAAAAAAAAAAAAAAAAAAAAAAAAAAAAAAAAAAAAAAAAAAAAAAAAAAAAAAAAAAAAAAAAAAAAAAAAAAAAAAAAAAAAAAAYRoYRo0LlOXtmsXFAynL2zWLignUGO7Kbsy/XHxnrCNDCNGhcpy9s1i4oGU5e2axcUCgx3N2Zfrj4z1hGhhGjQuU5e2axcUDKcvbNYuKBQY7m7Mv1x8Z6wjQwjRoXKcvbNYuKBlOXtmsXFAoMdzdmX64+M9YRoYRo0LlOXtmsXFAynL2zWLigUGO5uzL9cfGesI0MI0aFynL2zWLigZTl7ZrFxQKDHc3Zl+uPjPWEaGEaNC5Tl7ZrFxQMpy9s1i4oFBjubsy/XHxnrCNDCNGhcpy9s1i4oGU5e2axcUCgx3N2Zfrj4z1hGhhGjQuU5e2axcUDKcvbNYuKBQY7m7Mv1x8Z6wjQwjRoXKcvbNYuKBlOXtmsXFAoMdzdmX64+M9YRoYRo0LlOXtmsXFAynL2zWLigUGO5uzL9cfGesI0MI0aFynL2zWLigZTl7ZrFxQKDHc3Zl+uPjPWEaGEaNC5Tl7ZrFxQMpy9s1i4oFBjubsy/XHxnrCNDCNGhcpy9s1i4oGU5e2axcUCgx3N2Zfrj4z1hGhhGjQuU5e2axcUDKcvbNYuKBQY7m7Mv1x8Z6wjQwjRoXKcvbNYuKBlOXtmsXFAoMdzdmX64+M9YRoNC5Tl7ZrFxQCgx3N2Zfrj47QC0YQAAAAAAAAAAAAAAAAAAAAAAAAAAAAAAAAAAAAAAAAAAAAAAAAAAAAAAAAAAAAAAAAAAAAAAAAAAAAAAAAAAAAAAAAAAAAAAAAAAAB4Jq5NFLv68fRq5NFLv68fSBGopJHGCp15l19q5NFLv68fRq5NFLv68fSBCkkcYGvMuvtXJopd/Xj6NXJopd/Xj6QIUkjjA15l19q5NFLv68fRq5NFLv68fSBCkkcYGvMuvtXJopd/Xj6NXJopd/Xj6QIUkjjA15l19q5NFLv68fRq5NFLv68fSBCkkcYGvMuvtXJopd/Xj6NXJopd/Xj6QIUkjjA15l19q5NFLv68fRq5NFLv68fSBCkkcYGvMuvtXJopd/Xj6NXJopd/Xj6QIUkjjA15l19q5NFLv68fRq5NFLv68fSBCkkcYGvMuvtXJopd/Xj6NXJopd/Xj6QIUkjjA15l19q5NFLv68fRq5NFLv68fSBCkkcYGvMuvtXJopd/Xj6NXJopd/Xj6QIUkjjA15l19q5NFLv68fRq5NFLv68fSBCkkcYGvMuvtXJopd/Xj6NXJopd/Xj6QIUkjjA15l19q5NFLv68fRq5NFLv68fSBCkkcYGvMuvtXJopd/Xj6ECFJI4wNeZcASHIAAAAAAAAAAAAAAAAAAAAAAAAAAAAAAAAAAAAAAAAAAAAAAAAAAAAAAAAAAAAAAAAAAAAAAAAAAAAAAAAAAAAAAAAAAAAAAAAAAA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32" name="Picture 8" descr="http://www.osvaldoforastelli.it/DatiViaggio/BandieraOland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77072"/>
            <a:ext cx="3851920" cy="2780928"/>
          </a:xfrm>
          <a:prstGeom prst="rect">
            <a:avLst/>
          </a:prstGeom>
          <a:noFill/>
        </p:spPr>
      </p:pic>
      <p:pic>
        <p:nvPicPr>
          <p:cNvPr id="8194" name="Picture 2" descr="http://wagner7thgradescience.wikispaces.com/file/view/Welcome.gif/164819479/Welcom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4941168"/>
            <a:ext cx="3600000" cy="1651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04864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dirty="0"/>
              <a:t/>
            </a:r>
            <a:br>
              <a:rPr lang="it-IT" sz="2800" dirty="0"/>
            </a:b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dirty="0"/>
              <a:t/>
            </a:r>
            <a:br>
              <a:rPr lang="it-IT" sz="2800" dirty="0"/>
            </a:br>
            <a:r>
              <a:rPr lang="it-IT" sz="3100" b="1" dirty="0" smtClean="0">
                <a:latin typeface="Arial Narrow" pitchFamily="34" charset="0"/>
              </a:rPr>
              <a:t>DOMENICA 06/04/2014</a:t>
            </a:r>
            <a:r>
              <a:rPr lang="it-IT" sz="3200" b="1" dirty="0" smtClean="0">
                <a:latin typeface="Arial Narrow" pitchFamily="34" charset="0"/>
              </a:rPr>
              <a:t>      </a:t>
            </a:r>
            <a:r>
              <a:rPr lang="it-IT" sz="3200" dirty="0" smtClean="0">
                <a:latin typeface="Arial Narrow" pitchFamily="34" charset="0"/>
              </a:rPr>
              <a:t/>
            </a:r>
            <a:br>
              <a:rPr lang="it-IT" sz="3200" dirty="0" smtClean="0">
                <a:latin typeface="Arial Narrow" pitchFamily="34" charset="0"/>
              </a:rPr>
            </a:br>
            <a:r>
              <a:rPr lang="it-IT" sz="1600" b="1" dirty="0" smtClean="0">
                <a:latin typeface="Arial Narrow" pitchFamily="34" charset="0"/>
              </a:rPr>
              <a:t>Aeroporto di Catania  Ore 11,00   Arrivo di due alunne olandesi     </a:t>
            </a:r>
            <a:r>
              <a:rPr lang="it-IT" sz="1600" dirty="0" smtClean="0">
                <a:latin typeface="Arial Narrow" pitchFamily="34" charset="0"/>
              </a:rPr>
              <a:t/>
            </a:r>
            <a:br>
              <a:rPr lang="it-IT" sz="1600" dirty="0" smtClean="0">
                <a:latin typeface="Arial Narrow" pitchFamily="34" charset="0"/>
              </a:rPr>
            </a:br>
            <a:r>
              <a:rPr lang="it-IT" sz="1600" dirty="0" smtClean="0">
                <a:latin typeface="Arial Narrow" pitchFamily="34" charset="0"/>
              </a:rPr>
              <a:t>Accoglienza e Sistemazione nelle famiglie</a:t>
            </a:r>
            <a:br>
              <a:rPr lang="it-IT" sz="1600" dirty="0" smtClean="0">
                <a:latin typeface="Arial Narrow" pitchFamily="34" charset="0"/>
              </a:rPr>
            </a:br>
            <a:r>
              <a:rPr lang="it-IT" sz="3100" b="1" dirty="0" smtClean="0">
                <a:latin typeface="Arial Narrow" pitchFamily="34" charset="0"/>
              </a:rPr>
              <a:t/>
            </a:r>
            <a:br>
              <a:rPr lang="it-IT" sz="3100" b="1" dirty="0" smtClean="0">
                <a:latin typeface="Arial Narrow" pitchFamily="34" charset="0"/>
              </a:rPr>
            </a:br>
            <a:r>
              <a:rPr lang="it-IT" sz="1800" b="1" dirty="0" smtClean="0">
                <a:latin typeface="Arial Narrow" pitchFamily="34" charset="0"/>
              </a:rPr>
              <a:t>Pomeriggio libero:</a:t>
            </a:r>
            <a:r>
              <a:rPr lang="it-IT" sz="1800" i="1" dirty="0" smtClean="0">
                <a:latin typeface="Arial Narrow" pitchFamily="34" charset="0"/>
              </a:rPr>
              <a:t>  </a:t>
            </a:r>
            <a:r>
              <a:rPr lang="it-IT" sz="1800" dirty="0" smtClean="0">
                <a:latin typeface="Arial Narrow" pitchFamily="34" charset="0"/>
              </a:rPr>
              <a:t>Lido “</a:t>
            </a:r>
            <a:r>
              <a:rPr lang="it-IT" sz="1800" dirty="0" err="1" smtClean="0">
                <a:latin typeface="Arial Narrow" pitchFamily="34" charset="0"/>
              </a:rPr>
              <a:t>Mollarella</a:t>
            </a:r>
            <a:r>
              <a:rPr lang="it-IT" sz="1800" dirty="0" smtClean="0">
                <a:latin typeface="Arial Narrow" pitchFamily="34" charset="0"/>
              </a:rPr>
              <a:t> “ –  Porto di Licata    </a:t>
            </a:r>
            <a:r>
              <a:rPr lang="it-IT" sz="1600" dirty="0" smtClean="0">
                <a:latin typeface="Arial Narrow" pitchFamily="34" charset="0"/>
              </a:rPr>
              <a:t>(eventuale passeggiata con mezzi propri)</a:t>
            </a:r>
            <a:br>
              <a:rPr lang="it-IT" sz="1600" dirty="0" smtClean="0">
                <a:latin typeface="Arial Narrow" pitchFamily="34" charset="0"/>
              </a:rPr>
            </a:br>
            <a:r>
              <a:rPr lang="it-IT" sz="1600" dirty="0">
                <a:latin typeface="Arial Narrow" pitchFamily="34" charset="0"/>
              </a:rPr>
              <a:t/>
            </a:r>
            <a:br>
              <a:rPr lang="it-IT" sz="1600" dirty="0">
                <a:latin typeface="Arial Narrow" pitchFamily="34" charset="0"/>
              </a:rPr>
            </a:br>
            <a:r>
              <a:rPr lang="it-IT" sz="2000" u="sng" dirty="0" smtClean="0">
                <a:latin typeface="Arial Narrow" pitchFamily="34" charset="0"/>
              </a:rPr>
              <a:t>Rientro in sede e serata libera</a:t>
            </a:r>
            <a:r>
              <a:rPr lang="it-IT" sz="2800" u="sng" dirty="0" smtClean="0">
                <a:latin typeface="Arial Narrow" pitchFamily="34" charset="0"/>
              </a:rPr>
              <a:t/>
            </a:r>
            <a:br>
              <a:rPr lang="it-IT" sz="2800" u="sng" dirty="0" smtClean="0">
                <a:latin typeface="Arial Narrow" pitchFamily="34" charset="0"/>
              </a:rPr>
            </a:br>
            <a:r>
              <a:rPr lang="it-IT" sz="2800" b="1" dirty="0" smtClean="0">
                <a:latin typeface="Arial Narrow" pitchFamily="34" charset="0"/>
              </a:rPr>
              <a:t/>
            </a:r>
            <a:br>
              <a:rPr lang="it-IT" sz="2800" b="1" dirty="0" smtClean="0">
                <a:latin typeface="Arial Narrow" pitchFamily="34" charset="0"/>
              </a:rPr>
            </a:br>
            <a:r>
              <a:rPr lang="it-IT" sz="2800" dirty="0" smtClean="0">
                <a:latin typeface="Arial Narrow" pitchFamily="34" charset="0"/>
              </a:rPr>
              <a:t/>
            </a:r>
            <a:br>
              <a:rPr lang="it-IT" sz="2800" dirty="0" smtClean="0">
                <a:latin typeface="Arial Narrow" pitchFamily="34" charset="0"/>
              </a:rPr>
            </a:br>
            <a:r>
              <a:rPr lang="it-IT" sz="2800" dirty="0">
                <a:latin typeface="Arial Narrow" pitchFamily="34" charset="0"/>
              </a:rPr>
              <a:t/>
            </a:r>
            <a:br>
              <a:rPr lang="it-IT" sz="2800" dirty="0">
                <a:latin typeface="Arial Narrow" pitchFamily="34" charset="0"/>
              </a:rPr>
            </a:br>
            <a:endParaRPr lang="it-IT" sz="2800" dirty="0">
              <a:latin typeface="Arial Narrow" pitchFamily="34" charset="0"/>
            </a:endParaRPr>
          </a:p>
        </p:txBody>
      </p:sp>
      <p:pic>
        <p:nvPicPr>
          <p:cNvPr id="5124" name="Picture 4" descr="http://www.prolocolicata.it/wp-content/uploads/2011/06/Veduta-del-porto-e-del-Centro-Storic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204864"/>
            <a:ext cx="3707904" cy="4653136"/>
          </a:xfrm>
          <a:prstGeom prst="rect">
            <a:avLst/>
          </a:prstGeom>
          <a:noFill/>
        </p:spPr>
      </p:pic>
      <p:pic>
        <p:nvPicPr>
          <p:cNvPr id="7172" name="Picture 4" descr="http://pti.regione.sicilia.it/portal/pls/portal/docs/1/43103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4864"/>
            <a:ext cx="5436096" cy="4653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92D050"/>
          </a:solidFill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5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5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LUNEDI 07/04/2014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/>
            </a:r>
            <a:br>
              <a:rPr kumimoji="0" lang="it-IT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</a:b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/>
            </a:r>
            <a:b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</a:b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/>
            </a:r>
            <a:b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</a:br>
            <a:endParaRPr kumimoji="0" lang="it-I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231232" y="1124744"/>
            <a:ext cx="69127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1600" b="1" dirty="0" smtClean="0">
              <a:latin typeface="Arial Narrow" pitchFamily="34" charset="0"/>
            </a:endParaRPr>
          </a:p>
          <a:p>
            <a:pPr algn="r"/>
            <a:r>
              <a:rPr lang="it-IT" sz="1600" b="1" dirty="0" smtClean="0">
                <a:latin typeface="Arial Narrow" pitchFamily="34" charset="0"/>
              </a:rPr>
              <a:t>ore 08,00 /08,30    </a:t>
            </a:r>
          </a:p>
          <a:p>
            <a:pPr algn="r"/>
            <a:r>
              <a:rPr lang="it-IT" sz="1200" b="1" dirty="0" smtClean="0">
                <a:latin typeface="Arial Narrow" pitchFamily="34" charset="0"/>
              </a:rPr>
              <a:t>ISTITUTO GINO ZAPPA  / ISTITUTO SAETTA E LIVATINO</a:t>
            </a:r>
          </a:p>
          <a:p>
            <a:pPr algn="r"/>
            <a:r>
              <a:rPr lang="it-IT" sz="1200" b="1" u="sng" dirty="0" smtClean="0">
                <a:latin typeface="Arial Narrow" pitchFamily="34" charset="0"/>
              </a:rPr>
              <a:t>Accoglienza alunni olandesi  in CLASSE</a:t>
            </a:r>
          </a:p>
          <a:p>
            <a:pPr algn="r"/>
            <a:endParaRPr lang="it-IT" sz="1200" dirty="0">
              <a:latin typeface="Arial Narrow" pitchFamily="34" charset="0"/>
            </a:endParaRPr>
          </a:p>
          <a:p>
            <a:pPr algn="r"/>
            <a:endParaRPr lang="it-IT" sz="1200" dirty="0" smtClean="0">
              <a:latin typeface="Arial Narrow" pitchFamily="34" charset="0"/>
            </a:endParaRPr>
          </a:p>
          <a:p>
            <a:pPr algn="r"/>
            <a:endParaRPr lang="it-IT" sz="1200" dirty="0" smtClean="0">
              <a:latin typeface="Arial Narrow" pitchFamily="34" charset="0"/>
            </a:endParaRPr>
          </a:p>
          <a:p>
            <a:pPr algn="r"/>
            <a:endParaRPr lang="it-IT" sz="1200" dirty="0" smtClean="0">
              <a:latin typeface="Arial Narrow" pitchFamily="34" charset="0"/>
            </a:endParaRPr>
          </a:p>
          <a:p>
            <a:pPr algn="r"/>
            <a:r>
              <a:rPr lang="it-IT" sz="1200" dirty="0" smtClean="0">
                <a:latin typeface="Arial Narrow" pitchFamily="34" charset="0"/>
              </a:rPr>
              <a:t> </a:t>
            </a:r>
            <a:endParaRPr lang="it-IT" sz="1600" dirty="0">
              <a:latin typeface="Arial Narrow" pitchFamily="34" charset="0"/>
            </a:endParaRPr>
          </a:p>
          <a:p>
            <a:pPr algn="r"/>
            <a:endParaRPr lang="it-IT" sz="1600" dirty="0" smtClean="0">
              <a:latin typeface="Arial Narrow" pitchFamily="34" charset="0"/>
            </a:endParaRPr>
          </a:p>
          <a:p>
            <a:pPr algn="r"/>
            <a:endParaRPr lang="it-IT" sz="1600" dirty="0">
              <a:latin typeface="Arial Narrow" pitchFamily="34" charset="0"/>
            </a:endParaRPr>
          </a:p>
          <a:p>
            <a:pPr algn="r"/>
            <a:endParaRPr lang="it-IT" sz="1600" dirty="0" smtClean="0">
              <a:latin typeface="Arial Narrow" pitchFamily="34" charset="0"/>
            </a:endParaRPr>
          </a:p>
          <a:p>
            <a:pPr algn="r"/>
            <a:endParaRPr lang="it-IT" sz="1600" dirty="0">
              <a:latin typeface="Arial Narrow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419872" y="1988840"/>
            <a:ext cx="5616624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1600" b="1" dirty="0" smtClean="0">
              <a:latin typeface="Arial Narrow" pitchFamily="34" charset="0"/>
            </a:endParaRPr>
          </a:p>
          <a:p>
            <a:pPr algn="r"/>
            <a:r>
              <a:rPr lang="it-IT" sz="1600" b="1" dirty="0" smtClean="0">
                <a:latin typeface="Arial Narrow" pitchFamily="34" charset="0"/>
              </a:rPr>
              <a:t>ore 10,00    </a:t>
            </a:r>
          </a:p>
          <a:p>
            <a:pPr algn="r"/>
            <a:r>
              <a:rPr lang="it-IT" sz="1200" b="1" dirty="0" smtClean="0">
                <a:latin typeface="Arial Narrow" pitchFamily="34" charset="0"/>
              </a:rPr>
              <a:t>Biblioteca Comunale di </a:t>
            </a:r>
            <a:r>
              <a:rPr lang="it-IT" sz="1200" b="1" dirty="0" err="1" smtClean="0">
                <a:latin typeface="Arial Narrow" pitchFamily="34" charset="0"/>
              </a:rPr>
              <a:t>Ravanusa</a:t>
            </a:r>
            <a:r>
              <a:rPr lang="it-IT" sz="1200" b="1" dirty="0" smtClean="0">
                <a:latin typeface="Arial Narrow" pitchFamily="34" charset="0"/>
              </a:rPr>
              <a:t/>
            </a:r>
            <a:br>
              <a:rPr lang="it-IT" sz="1200" b="1" dirty="0" smtClean="0">
                <a:latin typeface="Arial Narrow" pitchFamily="34" charset="0"/>
              </a:rPr>
            </a:br>
            <a:r>
              <a:rPr lang="it-IT" sz="1600" dirty="0" smtClean="0">
                <a:latin typeface="Arial Narrow" pitchFamily="34" charset="0"/>
              </a:rPr>
              <a:t> </a:t>
            </a:r>
            <a:r>
              <a:rPr lang="it-IT" sz="1600" b="1" dirty="0" smtClean="0">
                <a:latin typeface="Arial Narrow" pitchFamily="34" charset="0"/>
              </a:rPr>
              <a:t>Incontro con il Dirigente Scolastico</a:t>
            </a:r>
          </a:p>
          <a:p>
            <a:pPr algn="r"/>
            <a:r>
              <a:rPr lang="it-IT" sz="1100" dirty="0" smtClean="0">
                <a:latin typeface="Arial Narrow" pitchFamily="34" charset="0"/>
              </a:rPr>
              <a:t>(proiezione video Olanda periodo  </a:t>
            </a:r>
            <a:r>
              <a:rPr lang="it-IT" sz="1100" dirty="0">
                <a:latin typeface="Arial Narrow" pitchFamily="34" charset="0"/>
              </a:rPr>
              <a:t>27/10/2013 – </a:t>
            </a:r>
            <a:r>
              <a:rPr lang="it-IT" sz="1100" dirty="0" smtClean="0">
                <a:latin typeface="Arial Narrow" pitchFamily="34" charset="0"/>
              </a:rPr>
              <a:t>02/11/2013) </a:t>
            </a:r>
          </a:p>
        </p:txBody>
      </p:sp>
      <p:sp>
        <p:nvSpPr>
          <p:cNvPr id="6" name="Rettangolo 5"/>
          <p:cNvSpPr/>
          <p:nvPr/>
        </p:nvSpPr>
        <p:spPr>
          <a:xfrm>
            <a:off x="3527376" y="2852936"/>
            <a:ext cx="5616624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1600" b="1" dirty="0" smtClean="0">
              <a:latin typeface="Arial Narrow" pitchFamily="34" charset="0"/>
            </a:endParaRPr>
          </a:p>
          <a:p>
            <a:pPr algn="r"/>
            <a:r>
              <a:rPr lang="it-IT" sz="1600" b="1" dirty="0" smtClean="0">
                <a:latin typeface="Arial Narrow" pitchFamily="34" charset="0"/>
              </a:rPr>
              <a:t>ore 11,00    </a:t>
            </a:r>
          </a:p>
          <a:p>
            <a:pPr algn="r"/>
            <a:r>
              <a:rPr lang="it-IT" sz="1200" dirty="0" smtClean="0">
                <a:latin typeface="Arial Narrow" pitchFamily="34" charset="0"/>
              </a:rPr>
              <a:t>Palazzo Comunale di </a:t>
            </a:r>
            <a:r>
              <a:rPr lang="it-IT" sz="1200" dirty="0" err="1" smtClean="0">
                <a:latin typeface="Arial Narrow" pitchFamily="34" charset="0"/>
              </a:rPr>
              <a:t>Ravanusa</a:t>
            </a:r>
            <a:r>
              <a:rPr lang="it-IT" sz="1200" dirty="0" smtClean="0">
                <a:latin typeface="Arial Narrow" pitchFamily="34" charset="0"/>
              </a:rPr>
              <a:t/>
            </a:r>
            <a:br>
              <a:rPr lang="it-IT" sz="1200" dirty="0" smtClean="0">
                <a:latin typeface="Arial Narrow" pitchFamily="34" charset="0"/>
              </a:rPr>
            </a:br>
            <a:r>
              <a:rPr lang="it-IT" sz="1600" dirty="0" smtClean="0">
                <a:latin typeface="Arial Narrow" pitchFamily="34" charset="0"/>
              </a:rPr>
              <a:t> Incontro con il Sindaco e Amministrazione</a:t>
            </a:r>
          </a:p>
          <a:p>
            <a:pPr algn="r"/>
            <a:r>
              <a:rPr lang="it-IT" sz="1100" dirty="0" smtClean="0">
                <a:latin typeface="Arial Narrow" pitchFamily="34" charset="0"/>
              </a:rPr>
              <a:t>(Buffet)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5508104" y="3933056"/>
            <a:ext cx="35283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600" b="1" dirty="0" smtClean="0">
                <a:latin typeface="Arial Narrow" pitchFamily="34" charset="0"/>
              </a:rPr>
              <a:t>ore 15,00    </a:t>
            </a:r>
          </a:p>
          <a:p>
            <a:pPr algn="r"/>
            <a:r>
              <a:rPr lang="it-IT" sz="1600" dirty="0" smtClean="0">
                <a:latin typeface="Arial Narrow" pitchFamily="34" charset="0"/>
              </a:rPr>
              <a:t>Visita guidata </a:t>
            </a:r>
          </a:p>
          <a:p>
            <a:pPr algn="r"/>
            <a:r>
              <a:rPr lang="it-IT" sz="1600" dirty="0" smtClean="0">
                <a:latin typeface="Arial Narrow" pitchFamily="34" charset="0"/>
              </a:rPr>
              <a:t>SITO ARCHEOLOGICO </a:t>
            </a:r>
          </a:p>
          <a:p>
            <a:pPr algn="r"/>
            <a:r>
              <a:rPr lang="it-IT" sz="1600" dirty="0" smtClean="0">
                <a:latin typeface="Arial Narrow" pitchFamily="34" charset="0"/>
              </a:rPr>
              <a:t>MONTE SARACENO</a:t>
            </a:r>
          </a:p>
          <a:p>
            <a:pPr algn="r"/>
            <a:r>
              <a:rPr lang="it-IT" sz="1600" dirty="0" smtClean="0">
                <a:latin typeface="Arial Narrow" pitchFamily="34" charset="0"/>
              </a:rPr>
              <a:t>MUSEO ARCHEOLOGICO </a:t>
            </a:r>
          </a:p>
        </p:txBody>
      </p:sp>
      <p:graphicFrame>
        <p:nvGraphicFramePr>
          <p:cNvPr id="12" name="Tabella 11"/>
          <p:cNvGraphicFramePr>
            <a:graphicFrameLocks noGrp="1"/>
          </p:cNvGraphicFramePr>
          <p:nvPr/>
        </p:nvGraphicFramePr>
        <p:xfrm>
          <a:off x="6444208" y="5229201"/>
          <a:ext cx="2699792" cy="1224135"/>
        </p:xfrm>
        <a:graphic>
          <a:graphicData uri="http://schemas.openxmlformats.org/drawingml/2006/table">
            <a:tbl>
              <a:tblPr/>
              <a:tblGrid>
                <a:gridCol w="2699792"/>
              </a:tblGrid>
              <a:tr h="122413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it-IT" sz="1600" b="1" i="0" dirty="0" smtClean="0">
                        <a:latin typeface="Arial Narrow" pitchFamily="34" charset="0"/>
                        <a:ea typeface="Calibri"/>
                        <a:cs typeface="Calibri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b="1" i="0" dirty="0" smtClean="0">
                          <a:latin typeface="Arial Narrow" pitchFamily="34" charset="0"/>
                          <a:ea typeface="Calibri"/>
                          <a:cs typeface="Calibri"/>
                        </a:rPr>
                        <a:t>Ore 19,00 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200" b="0" i="1" dirty="0" smtClean="0">
                          <a:latin typeface="Arial Narrow" pitchFamily="34" charset="0"/>
                          <a:ea typeface="Calibri"/>
                          <a:cs typeface="Calibri"/>
                        </a:rPr>
                        <a:t>PALAZZETTO DELLO SPORT RAVANUSA 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b="0" i="1" dirty="0" smtClean="0">
                          <a:latin typeface="Arial Narrow" pitchFamily="34" charset="0"/>
                          <a:ea typeface="Calibri"/>
                          <a:cs typeface="Calibri"/>
                        </a:rPr>
                        <a:t>Evento </a:t>
                      </a:r>
                      <a:r>
                        <a:rPr lang="it-IT" sz="1600" b="0" i="1" dirty="0">
                          <a:latin typeface="Arial Narrow" pitchFamily="34" charset="0"/>
                          <a:ea typeface="Calibri"/>
                          <a:cs typeface="Calibri"/>
                        </a:rPr>
                        <a:t>sportivo Italia/Olanda </a:t>
                      </a:r>
                      <a:endParaRPr lang="it-IT" sz="1600" b="0" dirty="0">
                        <a:latin typeface="Arial Narrow" pitchFamily="34" charset="0"/>
                        <a:ea typeface="Calibri"/>
                        <a:cs typeface="Calibri"/>
                      </a:endParaRPr>
                    </a:p>
                  </a:txBody>
                  <a:tcPr marL="89535" marR="895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098" name="Picture 2" descr="http://www.canicattiweb.com/wp-content/uploads/2011/07/Sito-archeologico-di-Monte-Sarace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5652120" cy="2880320"/>
          </a:xfrm>
          <a:prstGeom prst="rect">
            <a:avLst/>
          </a:prstGeom>
          <a:noFill/>
        </p:spPr>
      </p:pic>
      <p:pic>
        <p:nvPicPr>
          <p:cNvPr id="4100" name="Picture 4" descr="http://www.agrigentoflash.it/wp-content/uploads/2011/05/mul_1-263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933056"/>
            <a:ext cx="2158500" cy="2924944"/>
          </a:xfrm>
          <a:prstGeom prst="rect">
            <a:avLst/>
          </a:prstGeom>
          <a:noFill/>
        </p:spPr>
      </p:pic>
      <p:pic>
        <p:nvPicPr>
          <p:cNvPr id="4102" name="Picture 6" descr="https://encrypted-tbn3.gstatic.com/images?q=tbn:ANd9GcTZ3KMJMClgUshJoSK9uyKqGQJLAHbw_bjRmQF8tf6xRaG_juO-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3933056"/>
            <a:ext cx="2016224" cy="2924944"/>
          </a:xfrm>
          <a:prstGeom prst="rect">
            <a:avLst/>
          </a:prstGeom>
          <a:noFill/>
        </p:spPr>
      </p:pic>
      <p:pic>
        <p:nvPicPr>
          <p:cNvPr id="4104" name="Picture 8" descr="http://www.repubblica.it/images/2010/03/18/080201447-45466346-4f65-475b-a0dd-3087450b8a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3952875"/>
            <a:ext cx="2190750" cy="2905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B0F0"/>
          </a:solidFill>
        </p:spPr>
        <p:txBody>
          <a:bodyPr>
            <a:normAutofit fontScale="3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it-IT" sz="8600" b="1" dirty="0" smtClean="0">
                <a:latin typeface="Arial Narrow" pitchFamily="34" charset="0"/>
                <a:ea typeface="+mj-ea"/>
                <a:cs typeface="+mj-cs"/>
              </a:rPr>
              <a:t>MARTEDI </a:t>
            </a:r>
            <a:r>
              <a:rPr kumimoji="0" lang="it-IT" sz="8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08/04/2014</a:t>
            </a:r>
            <a:br>
              <a:rPr kumimoji="0" lang="it-IT" sz="8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</a:b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/>
            </a:r>
            <a:b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</a:b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/>
            </a:r>
            <a:b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</a:br>
            <a:endParaRPr kumimoji="0" lang="it-I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5076056" y="1556792"/>
          <a:ext cx="3935760" cy="4815840"/>
        </p:xfrm>
        <a:graphic>
          <a:graphicData uri="http://schemas.openxmlformats.org/drawingml/2006/table">
            <a:tbl>
              <a:tblPr/>
              <a:tblGrid>
                <a:gridCol w="3935760"/>
              </a:tblGrid>
              <a:tr h="295232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b="1" i="0" dirty="0" smtClean="0">
                          <a:latin typeface="Arial Narrow" pitchFamily="34" charset="0"/>
                          <a:ea typeface="Calibri"/>
                          <a:cs typeface="Calibri"/>
                        </a:rPr>
                        <a:t>Ore 8,00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i="0" dirty="0" smtClean="0">
                          <a:latin typeface="Arial Narrow" pitchFamily="34" charset="0"/>
                          <a:ea typeface="Calibri"/>
                          <a:cs typeface="Calibri"/>
                        </a:rPr>
                        <a:t>Raduno </a:t>
                      </a:r>
                      <a:r>
                        <a:rPr lang="it-IT" sz="1600" i="0" dirty="0">
                          <a:latin typeface="Arial Narrow" pitchFamily="34" charset="0"/>
                          <a:ea typeface="Calibri"/>
                          <a:cs typeface="Calibri"/>
                        </a:rPr>
                        <a:t>e partenza per Agrigento (solo gruppo olandese)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it-IT" sz="1600" i="0" dirty="0" smtClean="0">
                        <a:latin typeface="Arial Narrow" pitchFamily="34" charset="0"/>
                        <a:ea typeface="Calibri"/>
                        <a:cs typeface="Calibri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b="1" i="0" dirty="0" smtClean="0">
                          <a:latin typeface="Arial Narrow" pitchFamily="34" charset="0"/>
                          <a:ea typeface="Calibri"/>
                          <a:cs typeface="Calibri"/>
                        </a:rPr>
                        <a:t>Ore 09-00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b="1" i="0" dirty="0" smtClean="0">
                          <a:latin typeface="Arial Narrow" pitchFamily="34" charset="0"/>
                          <a:ea typeface="Calibri"/>
                          <a:cs typeface="Calibri"/>
                        </a:rPr>
                        <a:t>Visita </a:t>
                      </a:r>
                      <a:r>
                        <a:rPr lang="it-IT" sz="1600" b="1" i="0" dirty="0">
                          <a:latin typeface="Arial Narrow" pitchFamily="34" charset="0"/>
                          <a:ea typeface="Calibri"/>
                          <a:cs typeface="Calibri"/>
                        </a:rPr>
                        <a:t>guidata della “Valle dei Templi”  </a:t>
                      </a:r>
                      <a:endParaRPr lang="it-IT" sz="1600" b="1" i="0" dirty="0" smtClean="0">
                        <a:latin typeface="Arial Narrow" pitchFamily="34" charset="0"/>
                        <a:ea typeface="Calibri"/>
                        <a:cs typeface="Calibri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i="0" dirty="0" smtClean="0">
                          <a:latin typeface="Arial Narrow" pitchFamily="34" charset="0"/>
                          <a:ea typeface="Calibri"/>
                          <a:cs typeface="Calibri"/>
                        </a:rPr>
                        <a:t> </a:t>
                      </a:r>
                      <a:r>
                        <a:rPr lang="it-IT" sz="1600" i="0" dirty="0">
                          <a:latin typeface="Arial Narrow" pitchFamily="34" charset="0"/>
                          <a:ea typeface="Calibri"/>
                          <a:cs typeface="Calibri"/>
                        </a:rPr>
                        <a:t>Museo Archeologico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it-IT" sz="1600" i="0" dirty="0" smtClean="0">
                        <a:latin typeface="Arial Narrow" pitchFamily="34" charset="0"/>
                        <a:ea typeface="Calibri"/>
                        <a:cs typeface="Calibri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b="1" i="0" dirty="0" smtClean="0">
                          <a:latin typeface="Arial Narrow" pitchFamily="34" charset="0"/>
                          <a:ea typeface="Calibri"/>
                          <a:cs typeface="Calibri"/>
                        </a:rPr>
                        <a:t>Ore 13,00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 i="0" dirty="0" smtClean="0">
                          <a:latin typeface="Arial Narrow" pitchFamily="34" charset="0"/>
                          <a:ea typeface="Calibri"/>
                          <a:cs typeface="Calibri"/>
                        </a:rPr>
                        <a:t>Pranzo </a:t>
                      </a:r>
                      <a:r>
                        <a:rPr lang="it-IT" sz="1400" i="0" dirty="0">
                          <a:latin typeface="Arial Narrow" pitchFamily="34" charset="0"/>
                          <a:ea typeface="Calibri"/>
                          <a:cs typeface="Calibri"/>
                        </a:rPr>
                        <a:t>in ristorante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 b="1" i="0" dirty="0">
                          <a:latin typeface="Arial Narrow" pitchFamily="34" charset="0"/>
                          <a:ea typeface="Calibri"/>
                          <a:cs typeface="Calibri"/>
                        </a:rPr>
                        <a:t>Escursione naturalistica </a:t>
                      </a:r>
                      <a:r>
                        <a:rPr lang="it-IT" sz="1400" b="1" i="0" dirty="0" smtClean="0">
                          <a:latin typeface="Arial Narrow" pitchFamily="34" charset="0"/>
                          <a:ea typeface="Calibri"/>
                          <a:cs typeface="Calibri"/>
                        </a:rPr>
                        <a:t> alla  </a:t>
                      </a:r>
                      <a:r>
                        <a:rPr lang="it-IT" sz="1400" b="1" i="0" dirty="0">
                          <a:latin typeface="Arial Narrow" pitchFamily="34" charset="0"/>
                          <a:ea typeface="Calibri"/>
                          <a:cs typeface="Calibri"/>
                        </a:rPr>
                        <a:t>“Scala dei Turchi” 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it-IT" sz="1600" i="0" dirty="0" smtClean="0">
                        <a:latin typeface="Arial Narrow" pitchFamily="34" charset="0"/>
                        <a:ea typeface="Calibri"/>
                        <a:cs typeface="Calibri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it-IT" sz="1600" b="1" i="0" dirty="0" smtClean="0">
                        <a:latin typeface="Arial Narrow" pitchFamily="34" charset="0"/>
                        <a:ea typeface="Calibri"/>
                        <a:cs typeface="Calibri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it-IT" sz="1600" b="1" i="0" dirty="0" smtClean="0">
                        <a:latin typeface="Arial Narrow" pitchFamily="34" charset="0"/>
                        <a:ea typeface="Calibri"/>
                        <a:cs typeface="Calibri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b="1" i="0" dirty="0" smtClean="0">
                          <a:latin typeface="Arial Narrow" pitchFamily="34" charset="0"/>
                          <a:ea typeface="Calibri"/>
                          <a:cs typeface="Calibri"/>
                        </a:rPr>
                        <a:t>Ore</a:t>
                      </a:r>
                      <a:r>
                        <a:rPr lang="it-IT" sz="1600" b="1" i="0" baseline="0" dirty="0" smtClean="0">
                          <a:latin typeface="Arial Narrow" pitchFamily="34" charset="0"/>
                          <a:ea typeface="Calibri"/>
                          <a:cs typeface="Calibri"/>
                        </a:rPr>
                        <a:t> 16,00</a:t>
                      </a:r>
                      <a:endParaRPr lang="it-IT" sz="1600" b="1" i="0" dirty="0" smtClean="0">
                        <a:latin typeface="Arial Narrow" pitchFamily="34" charset="0"/>
                        <a:ea typeface="Calibri"/>
                        <a:cs typeface="Calibri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i="0" dirty="0" smtClean="0">
                          <a:latin typeface="Arial Narrow" pitchFamily="34" charset="0"/>
                          <a:ea typeface="Calibri"/>
                          <a:cs typeface="Calibri"/>
                        </a:rPr>
                        <a:t>Visita </a:t>
                      </a:r>
                      <a:r>
                        <a:rPr lang="it-IT" sz="1600" i="0" dirty="0">
                          <a:latin typeface="Arial Narrow" pitchFamily="34" charset="0"/>
                          <a:ea typeface="Calibri"/>
                          <a:cs typeface="Calibri"/>
                        </a:rPr>
                        <a:t>Teatro Pirandello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i="0" dirty="0">
                          <a:latin typeface="Arial Narrow" pitchFamily="34" charset="0"/>
                          <a:ea typeface="Calibri"/>
                          <a:cs typeface="Calibri"/>
                        </a:rPr>
                        <a:t>Passeggiata libera per le vie di </a:t>
                      </a:r>
                      <a:r>
                        <a:rPr lang="it-IT" sz="1600" i="0" dirty="0" smtClean="0">
                          <a:latin typeface="Arial Narrow" pitchFamily="34" charset="0"/>
                          <a:ea typeface="Calibri"/>
                          <a:cs typeface="Calibri"/>
                        </a:rPr>
                        <a:t>Agrigento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it-IT" sz="1600" i="0" dirty="0" smtClean="0">
                        <a:latin typeface="Arial Narrow" pitchFamily="34" charset="0"/>
                        <a:ea typeface="Calibri"/>
                        <a:cs typeface="Calibri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it-IT" sz="1600" i="0" dirty="0" smtClean="0">
                        <a:latin typeface="Arial Narrow" pitchFamily="34" charset="0"/>
                        <a:ea typeface="Calibri"/>
                        <a:cs typeface="Calibri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i="0" dirty="0" smtClean="0">
                          <a:latin typeface="Arial Narrow" pitchFamily="34" charset="0"/>
                          <a:ea typeface="Calibri"/>
                          <a:cs typeface="Calibri"/>
                        </a:rPr>
                        <a:t>Rientro</a:t>
                      </a:r>
                      <a:r>
                        <a:rPr lang="it-IT" sz="1600" i="0" baseline="0" dirty="0" smtClean="0">
                          <a:latin typeface="Arial Narrow" pitchFamily="34" charset="0"/>
                          <a:ea typeface="Calibri"/>
                          <a:cs typeface="Calibri"/>
                        </a:rPr>
                        <a:t> in sede</a:t>
                      </a:r>
                      <a:endParaRPr lang="it-IT" sz="1600" i="0" dirty="0">
                        <a:latin typeface="Arial Narrow" pitchFamily="34" charset="0"/>
                        <a:ea typeface="Calibri"/>
                        <a:cs typeface="Calibri"/>
                      </a:endParaRPr>
                    </a:p>
                  </a:txBody>
                  <a:tcPr marL="89535" marR="895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074" name="Picture 2" descr="http://www.turismoitinerante.com/site/wp-content/uploads/2011/10/valle-dei-templi-di-agrigen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5292080" cy="3212976"/>
          </a:xfrm>
          <a:prstGeom prst="rect">
            <a:avLst/>
          </a:prstGeom>
          <a:noFill/>
        </p:spPr>
      </p:pic>
      <p:pic>
        <p:nvPicPr>
          <p:cNvPr id="3076" name="Picture 4" descr="https://encrypted-tbn2.gstatic.com/images?q=tbn:ANd9GcQbqDa-3_9l-dqPMtWe0cOuurmws76jp_flwT_w6q0y1u8kR2Z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93096"/>
            <a:ext cx="5868144" cy="2564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3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it-IT" sz="8600" b="1" dirty="0" smtClean="0">
                <a:latin typeface="Arial Narrow" pitchFamily="34" charset="0"/>
                <a:ea typeface="+mj-ea"/>
                <a:cs typeface="+mj-cs"/>
              </a:rPr>
              <a:t>MERCOLEDI </a:t>
            </a:r>
            <a:r>
              <a:rPr kumimoji="0" lang="it-IT" sz="8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09/04/2014</a:t>
            </a:r>
            <a:br>
              <a:rPr kumimoji="0" lang="it-IT" sz="8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</a:b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/>
            </a:r>
            <a:b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</a:b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/>
            </a:r>
            <a:b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</a:br>
            <a:endParaRPr kumimoji="0" lang="it-I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5723112" y="1124744"/>
          <a:ext cx="3420888" cy="5517232"/>
        </p:xfrm>
        <a:graphic>
          <a:graphicData uri="http://schemas.openxmlformats.org/drawingml/2006/table">
            <a:tbl>
              <a:tblPr/>
              <a:tblGrid>
                <a:gridCol w="3420888"/>
              </a:tblGrid>
              <a:tr h="55172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600" i="0" dirty="0" smtClean="0">
                        <a:latin typeface="Arial Narrow" pitchFamily="34" charset="0"/>
                        <a:ea typeface="Calibri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it-IT" sz="1600" b="1" i="0" dirty="0" smtClean="0">
                        <a:latin typeface="Arial Narrow" pitchFamily="34" charset="0"/>
                        <a:ea typeface="Calibri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 i="0" dirty="0" smtClean="0">
                          <a:latin typeface="Arial Narrow" pitchFamily="34" charset="0"/>
                          <a:ea typeface="Calibri"/>
                          <a:cs typeface="Calibri"/>
                        </a:rPr>
                        <a:t>Ore 09,00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i="0" dirty="0" err="1" smtClean="0">
                          <a:latin typeface="Arial Narrow" pitchFamily="34" charset="0"/>
                          <a:ea typeface="Calibri"/>
                          <a:cs typeface="Calibri"/>
                        </a:rPr>
                        <a:t>Campobello</a:t>
                      </a:r>
                      <a:r>
                        <a:rPr lang="it-IT" sz="1600" i="0" dirty="0" smtClean="0">
                          <a:latin typeface="Arial Narrow" pitchFamily="34" charset="0"/>
                          <a:ea typeface="Calibri"/>
                          <a:cs typeface="Calibri"/>
                        </a:rPr>
                        <a:t> di Licata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 i="0" dirty="0" smtClean="0">
                          <a:latin typeface="Arial Narrow" pitchFamily="34" charset="0"/>
                          <a:ea typeface="Calibri"/>
                          <a:cs typeface="Calibri"/>
                        </a:rPr>
                        <a:t>Raduno </a:t>
                      </a:r>
                      <a:r>
                        <a:rPr lang="it-IT" sz="1600" b="1" i="0" dirty="0">
                          <a:latin typeface="Arial Narrow" pitchFamily="34" charset="0"/>
                          <a:ea typeface="Calibri"/>
                          <a:cs typeface="Calibri"/>
                        </a:rPr>
                        <a:t>Piazza XX Settembre  </a:t>
                      </a:r>
                      <a:endParaRPr lang="it-IT" sz="1600" b="1" i="0" dirty="0" smtClean="0">
                        <a:latin typeface="Arial Narrow" pitchFamily="34" charset="0"/>
                        <a:ea typeface="Calibri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i="0" dirty="0" smtClean="0">
                          <a:latin typeface="Arial Narrow" pitchFamily="34" charset="0"/>
                          <a:ea typeface="Calibri"/>
                          <a:cs typeface="Calibri"/>
                        </a:rPr>
                        <a:t>Incontro </a:t>
                      </a:r>
                      <a:r>
                        <a:rPr lang="it-IT" sz="1600" i="0" dirty="0">
                          <a:latin typeface="Arial Narrow" pitchFamily="34" charset="0"/>
                          <a:ea typeface="Calibri"/>
                          <a:cs typeface="Calibri"/>
                        </a:rPr>
                        <a:t>con il Sindaco e Amministrazione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it-IT" sz="1600" i="0" dirty="0" smtClean="0">
                        <a:latin typeface="Arial Narrow" pitchFamily="34" charset="0"/>
                        <a:ea typeface="Calibri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 i="0" dirty="0" smtClean="0">
                          <a:latin typeface="Arial Narrow" pitchFamily="34" charset="0"/>
                          <a:ea typeface="Calibri"/>
                          <a:cs typeface="Calibri"/>
                        </a:rPr>
                        <a:t>Ore 10,00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i="0" dirty="0" smtClean="0">
                          <a:latin typeface="Arial Narrow" pitchFamily="34" charset="0"/>
                          <a:ea typeface="Calibri"/>
                          <a:cs typeface="Calibri"/>
                        </a:rPr>
                        <a:t>Visita </a:t>
                      </a:r>
                      <a:r>
                        <a:rPr lang="it-IT" sz="1600" i="0" dirty="0">
                          <a:latin typeface="Arial Narrow" pitchFamily="34" charset="0"/>
                          <a:ea typeface="Calibri"/>
                          <a:cs typeface="Calibri"/>
                        </a:rPr>
                        <a:t>guidata </a:t>
                      </a:r>
                      <a:endParaRPr lang="it-IT" sz="1600" i="0" dirty="0" smtClean="0">
                        <a:latin typeface="Arial Narrow" pitchFamily="34" charset="0"/>
                        <a:ea typeface="Calibri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i="0" dirty="0" smtClean="0">
                          <a:latin typeface="Arial Narrow" pitchFamily="34" charset="0"/>
                          <a:ea typeface="Calibri"/>
                          <a:cs typeface="Calibri"/>
                        </a:rPr>
                        <a:t>Parco </a:t>
                      </a:r>
                      <a:r>
                        <a:rPr lang="it-IT" sz="1600" i="0" dirty="0">
                          <a:latin typeface="Arial Narrow" pitchFamily="34" charset="0"/>
                          <a:ea typeface="Calibri"/>
                          <a:cs typeface="Calibri"/>
                        </a:rPr>
                        <a:t>della “Divina Commedia” </a:t>
                      </a:r>
                      <a:endParaRPr lang="it-IT" sz="1600" i="0" dirty="0" smtClean="0">
                        <a:latin typeface="Arial Narrow" pitchFamily="34" charset="0"/>
                        <a:ea typeface="Calibri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it-IT" sz="1600" i="0" dirty="0" smtClean="0">
                        <a:latin typeface="Arial Narrow" pitchFamily="34" charset="0"/>
                        <a:ea typeface="Calibri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 i="0" dirty="0" smtClean="0">
                          <a:latin typeface="Arial Narrow" pitchFamily="34" charset="0"/>
                          <a:ea typeface="Calibri"/>
                          <a:cs typeface="Calibri"/>
                        </a:rPr>
                        <a:t>Ore</a:t>
                      </a:r>
                      <a:r>
                        <a:rPr lang="it-IT" sz="1600" b="1" i="0" baseline="0" dirty="0" smtClean="0">
                          <a:latin typeface="Arial Narrow" pitchFamily="34" charset="0"/>
                          <a:ea typeface="Calibri"/>
                          <a:cs typeface="Calibri"/>
                        </a:rPr>
                        <a:t> 12,00</a:t>
                      </a:r>
                      <a:endParaRPr lang="it-IT" sz="1600" b="1" i="0" dirty="0">
                        <a:latin typeface="Arial Narrow" pitchFamily="34" charset="0"/>
                        <a:ea typeface="Calibri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i="0" dirty="0">
                          <a:latin typeface="Arial Narrow" pitchFamily="34" charset="0"/>
                          <a:ea typeface="Calibri"/>
                          <a:cs typeface="Calibri"/>
                        </a:rPr>
                        <a:t> Incontro  “Centro </a:t>
                      </a:r>
                      <a:r>
                        <a:rPr lang="it-IT" sz="1600" i="0" dirty="0" smtClean="0">
                          <a:latin typeface="Arial Narrow" pitchFamily="34" charset="0"/>
                          <a:ea typeface="Calibri"/>
                          <a:cs typeface="Calibri"/>
                        </a:rPr>
                        <a:t>Polivalente”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i="0" dirty="0" smtClean="0">
                          <a:latin typeface="Arial Narrow" pitchFamily="34" charset="0"/>
                          <a:ea typeface="Calibri"/>
                          <a:cs typeface="Calibri"/>
                        </a:rPr>
                        <a:t>Buffet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it-IT" sz="1600" i="0" dirty="0" smtClean="0">
                        <a:latin typeface="Arial Narrow" pitchFamily="34" charset="0"/>
                        <a:ea typeface="Calibri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 i="0" dirty="0" smtClean="0">
                          <a:latin typeface="Arial Narrow" pitchFamily="34" charset="0"/>
                          <a:ea typeface="Calibri"/>
                          <a:cs typeface="Calibri"/>
                        </a:rPr>
                        <a:t>Ore 15,00</a:t>
                      </a:r>
                      <a:endParaRPr lang="it-IT" sz="1600" i="0" dirty="0">
                        <a:latin typeface="Arial Narrow" pitchFamily="34" charset="0"/>
                        <a:ea typeface="Calibri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i="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Visita guidata Cantina “Baglio del Cristo” </a:t>
                      </a:r>
                      <a:endParaRPr lang="it-IT" sz="1600" i="0" dirty="0" smtClean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it-IT" sz="1600" i="0" dirty="0" smtClean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it-IT" sz="1600" i="0" dirty="0" smtClean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535" marR="895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50" name="Picture 2" descr="http://www.canicattiweb.com/wp-content/uploads/2010/03/campobello-comu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5652120" cy="3487229"/>
          </a:xfrm>
          <a:prstGeom prst="rect">
            <a:avLst/>
          </a:prstGeom>
          <a:noFill/>
        </p:spPr>
      </p:pic>
      <p:sp>
        <p:nvSpPr>
          <p:cNvPr id="4" name="AutoShape 2" descr="data:image/jpeg;base64,/9j/4AAQSkZJRgABAQAAAQABAAD/2wCEAAkGBhISEBUUEhQVFBUWFBQUFBQUFRQWFRUUFBYVFBQVFBQXGyYfGBkjGRQVHy8gIycpLSwsFx4xNTAqNSYrLCkBCQoKDgwOGg8PGikkHyQpLCwsLS0sLC8sLCosLC0sKSkpLCwpLCwsLCwsLCwsKSwsLCwsKSwsLCwsLCwsLCwsLP/AABEIAL0BCwMBIgACEQEDEQH/xAAcAAABBQEBAQAAAAAAAAAAAAACAQMEBQYABwj/xABLEAACAQIDBQQFCAYGCQUAAAABAhEAAwQSIQUGMUFREyJhcTKBkaHBByNSkrHR0vAUQkNTcqIVFjNiY5MXJFSCg7LC4fFEZHPi8v/EABsBAAIDAQEBAAAAAAAAAAAAAAABAgMEBQYH/8QAMBEAAgIBAwMCBQQBBQEAAAAAAAECEQMEEiEFMVETQRUiMmFxFJGhsYEjYsHh8Ab/2gAMAwEAAhEDEQA/ALx21ppqJqbNekOKgWNNk0TGgJoGCWoS1KaAmpDo4tSZq40BNMYRahzUk0lSA4GlmkrqLAXNSFqQmkFIYs0OakakpgFNdNDXUwCzV2agmumgA81KWpuaWmRbCLVwahrhTEFNLNDXUAGDRBqAUVIAxSzQTXTQgHc1GGpkGnFpAPK1WGGfuj1/bVatTLIOUev7armrBCuKaNPXKZYVWA04oCKcagNMY21A1OGmzUkyQNJRRQkVIBKSKKK6KLAGK6lpDRYAmkoiKGKYHGhojSUwBrqWuiiwBIpaWK6gBKWlFKRTI0IRSiuAogKdhQMVwFLXRSCjq6uiligKOFEKQUVACgU4tCKcWkINalWjp7ftqOtOqaiwH3WmmqTcWmWFU2OiMwoTT7Wj0gdToPadKFbQPMexj7wCKqnnxw+qSRdDDOf0pkZxQxUm7hyBMadRqPaNKZirYzUlcXZBxcXTQ2RQkU4RQ5anYgSKSiikIqQCRQkUdIRQA2aSjIoYp2AlIRRUlFgIRSGiiuIosKBiuiirop2ANLXRS07A6lFLFdRYCUsUsV1FgJFdFFSxSbA5RRBakWcCxjSJ1AIMnyUCSPGIq4wW7LNqwy/xan6i/FvVWHPr8OHu7fhGjHpcmTsiiUU4Fra2di2wuUgsB1Aj6sR7qbubs2zwEer4LFY49Yxt8xaL5dPkuzRk1WjrRNur0Pvn3ED7aj/1buePsH4q0x6jp5K9xnlpMq9jOXN7MKCfnF8yHPuVfjTH9c8KP2v1bbj35Z59eVYW7hkJJOf2qOfkabt4FDPpD1qffArj5HKf1SZ2cWGvpgjavvjg5ntGJ65HJ18SKH+vmDH67n/ht99ZnB7spdUnM2hgju9OPo03j93rdoL3mJ6SBp19GqXpY7d7ui+OXI5bFVmlb5RcIuoN31JHvzVHPymYI8VuHxCKre5oPrHrrFbStpaAOTNOkFyOH8IFV2FyXCFFoLm0zZnJExwBMGp4obOYNoozyd7ciX7HrOy9r28She1MAwQ0BhzEgGNRUqK8u3X2wcJie9ORu7c8p0aDzB1/816nodRzrv6fLvjz3OJmx7JcdgCKSKOKGtKZUBXRRxXEVKwGiKGjIoYosaBikIoorqAEpIoopIoGJFdFKa6KBCRS0tLFMQMUQpYpIpgdXRRRSgUgBiqXezbn6NY7pi45hIMERxYEag8BNXhMCToBqT4V5RvHtM4vFHL6M5Uk/qjn8TWPV5tkK92aNPj3SvwScFtbabgm1evQTqRdKyeplhNO3sTtUCTev/5//wB60W6eyjdReziMmk6d1HKT56z66tNu7v3LdnMYMOugJJ1kdPGvIZNbCGX02kelx6NySbbMRbG07mi3L7HUwL8mPLPStsna0Se3gSZN3QD1tVidtfobq5ENrCkHvAwCCOlSsf8AKot1DbFnswwhmzZjHMAQI95rfBqUboz6jD6WRQT/AD9jPWsJjSYZzroJvKfLg01avupj59E/5gqRhULgMgJHIgHzr3Ibpk651114HnTxuMr3cC1eJ4NrjymeO2sCjASDMCdYFMtglUXGnKqkDr+qOHrNWVod0fwiqnahPZnxutPqUCs6bcq+56DLGGLEpJexUnaN7MezzL0y8T66Czjrub5wMyz3mjvDxHWhW1r+fGpWG2fcueiNBxJ0A0Jgk8+cca17bW1HnvUlGW9sd25s1AE1zBpjpEAg++qzAYZQ4hQNY94FXO20NtLSmJXMDx1ggc6qrDajpx+PtqWnT28ktdTytrwv6H95ti9pdRrMFrkwJADEQNGOlavc1736OUvjW22RWlWDLxgFSQY4cfsrL4Y5mwykSBfKwddC6GD7TXpJWuhpI23I5OrdVEaIpIo4pCK6NmACKSKOKSKYAEU3FOsKEigaG8tLFFFdlp2MCuIoytJFFgBlpYoopctFgDFKFo1Wly0WICK7LTmWly0WIDLShaPLSxRYETHYTtLboSQGGWRxFYvbG6S2rbdlbIyi2bj5iwKOxXQkDKTGoFb/AC01tCzmwmKXrbtH2Xo/6qxapLY5VyatM3vUfJU/J6IFodbd0erOjj3a+utPvIv+rN4NbPsuLWc3Tw5t3LSnp7msI32r7q0+30nC3f4CfqwfhXznX/LrE/8A3c9tp38kWvC/o8a2oq3L1xmAbvEazoBoANdNBUZcGv0F5nhP5FekNhLFxIuIvA66BpIYLBDA8Y6iYka1kdqbLFq4VBlZJUmBKnUEgEgHqJ0Neu2OMU/Y4OSanklfe2S91BGdRoAuaOWhifPWvpDZz5rNs9UQ/wAor5w3XSLp8Uce6fhX0Hu7ezYSyf8ADX3CPhVCpZH+C/Nb08ftJ/0eLgaDyqtxlqbTHo7ketkX7KtGqLs/EIy5CoY5n9JZ/WPCdAKrxxlKXyq+Tt61xWPbJpce7oo7dg8h+da01vDZECqDCrHotOi6mQms94nrIE1MfZ+RS3Z2iBBgWrbGOuq8Kk7Mwj4gOV7IZFLMGsWgSoEkg9kQfbXQx5J4rbgzzs9PDNSjlh+//Rjd6B3kB09M+8VTYNe9HgfhVxvSe8nkx4AcSOQ4VQfpBQMwiQOevEgVDBK47ieujtyuPil/BaYAf6xYH/uP+pK9MZa8hweNu50cFQyN2glSRJIOuvDStXY3oxrrKrbImJhRr4AnxrTh1MMMXuMGXTZM8k4GxK0JWsi229oHgLQ+r99Jc2xjUANx1GZ0UZVHPMW9wFW/EsN0iv4bmSto1pWky1jsJjsdcRXF1QCJ4AfCjL44/txH58Ki+qYVwya6VnfKNaUoclZGMYf/AFHs/wDzUPHYzEIchvOTlSWDRq1xhPDpFJdUxt0kEul5YcyNyVpclYtsHiT/AOofTic5oDs69xbEv9Y/fUH1bH4J/Ccpt+z8DXG3WHXY7SJv3D7fxVFsL2lzKXYf2vAnUrcaOfCPsoXVYvsgfS5ppNnoWSuisUdjr+8f63/eh/oFfpv9Y1X8Xj4LV0bJ5NuXUcx7RSdqn0l+sPvrDYnYyW7dxgWJCHQmelN2Nl23e4T+8fmIjiOIqS6qmrUSL6TJS2tm87dPpp9ZfvpDirf00+sv31iH2QnIe9fw0SbHQ6H3EfhqPxbi9pL4S7qza/p1r94n1l++u/pC1+8T6y1h9o7OS2ihR6S3xqeeRW6f3Ket7KslQQuhAOrdR4Ck+q8XtGuk3Jx3djZDaVn96n1hQ3tpWezvjtUlrDADMJLK9tlA8dDWSGybPDKPa/3Ur7CtH9X3tVOXqm+O1ovxdIakpKXYv9lXx21mCDqoMcjF5Psy+2tZtG3ms3B1tuP5TWB2QoTEiB+2XpwYWvvNeiOsqR1BHuryHVHeaMjtYVtgl44/Yz9jYRygksCVE5VkaqeB7dZ0YchwHnUfaW6BukHO+gI1ReZnicQa3O6eES6gzjN3LZGp5jXh6qjb04qzavWrSpH6ztmjQyoUTOskeQrq49XrcmJS3R2/jng5/o4ZahxUXu7mGtbqfo03SzsFBkZEHpDL+9PWvR90tpj9CteAYex2HwrNYfaVu9hMXaZR2iI9y2YibYIPtBPsiqnZm2uztBZ4FvexPxq/DPJ3ytP8G1aNTxygou1L/grHTU+Z+2oG6wt9qe1bKuW42aAYIJ0KnjPSpzcT5mqEIbdtXdGy+RE6zoSOnSupou8jN1v6YL8mnTFXWsKFIeckqwBaGfQA+Q1E9ah2sW1p0ClgCYEEx+7ImdQ2tV1jawu9o651FtREmSqk8FOmpynURpUvZLI7wHYmGPeUjSNBmzaDyFdaWSLVX3PMYscoS3e6KjerS6o4dw/bw08qzeLPzber7av947ha4vDS2B/M1U9zCl1Kj+79prnLF6S2eDpZs/ry9TyM4J4Gv50rUbJxSdjxAObmVHJfGsbfwXLgQII/Prq8wvyaY10V1FvvBWUm4ODAEaAdDWeeB5eETx6n0XdGjGOtDjcT66/fUXauLS4qZHVst0FsrAwMrATrzNVv+inFnnZH++3wWpmD+TnGWVbK9gzBIlyTkkhQcoAmahHQSi93JdPqanHbSGtg7XtLZCvdRSCdCw4ED/vUx9vYcftl5HieFZvYG5VzFPcVXW2bYUnOG5kiIA4grWhT5KLkR21vzyPyp/oHN7uSK6m4LbwI28WG53V9/wB1VW3cUrg3FIyMtsAwdSlxp41bf6JG/wBoUeVs/Fqrt5d0nwlhAbwuISygZAuX9c8zPnU1onj+aiE+oeqtroct7xYcKJuawJGVuMeVId5cNyf2K3xFT0+SZIE4hvVbH4qkL8l1sftT/lqftY0/h778ifUn24KZN6sOGmWjwT76hYjHCxfVmkjPd4A+izT9jVpR8lVknW/dPqT7qqt3907eLuXxeuXfmrmUZSusl1JMqf3a8IqS0TTqu/3IPXuXLfYine+zPC4PUPvov632+QuewfirSj5LsJ9K99ZPwU8vybYOI+d+uPty01077fyHxOXn+DO4feJL4ayFYFkeCfAE/SPSq4bwC1euSGIYqY00MDq3iauN5d0rOGay1gXO8zB+8W7oA6DQamtAfk5wXNbh87rUR0PLiiMte+JNmIXe1QPRc684++iG+Sj9Vz11A99bYfJ3gf3bf5j/AH05/o9wP7o/5lz76l8O+38iXUpXw/4MidsjEWA4Rl7O4VgkGe0tsvGPGq7Db2KqBeymBEhh7eHjV/uZuTbdbhxNttMoVGzoOubkTWmXcTA/uB9e5+Kow0G6P2HLqElK75PPv65qI+ZP1x+GjbfqOFn+f7hXoQ3EwH+zr9Z/xVj9+t0VtOjYeyVt5O+VzFQ5fKsknjqKU+nxiraJQ6jkbpMewWPDX7bRBcWbkTJBAAj7K9WArxDdjBw2c8QjH2a17fNeT61j9OUfwdzTTc4WyfuM+kf3I+q2Wsbt26b1+686s5CRrIBGUDnwUHyrW7oDvlTwm+v85+Bqm2rsprF6MoWB3MrZgyd6GMgQ2sGelW4ZtaZP2UmSwSjHUy8tcFfsHDp2nEgXEay2bRjnRl97CfZTz7nWCZm59YfdSbL2e13FkJo2rDWBmQoc0cwQZjnFXrjWs/UcuSKg4NpcmlZpRm9sufcwF3i3r901dbPsLtjC2sNaL2v0ZVe4SqnMWBQBBm6gkzHKqLFtAf8A3/jVVsXbV/DAmxcNssqhiuWSBqOIPU16zTJtOjn9XfMPwSWwFmwb1hDdZy/ZsXFpV+bZgcsMSZJoruG7JWEAMq6tmk66DSOv2UuHxxKOzWg7ZyzXoGYPc4ZjH0hI86tcNsq2ez7Q5YCC45AjvQbs698gk8R5V0IwVUedlPbKzCYwS/qosFa7xA1kfA1pPlL2XawuLFqysKLFsnqxJclieZ4VRbB/t1n86Gqr3Oyx8IhY60C6zzBB1jSWHwr1TdDadq/ZXuRcREt3CG1ZUUKjZSddB5ivO9sWA2LtrwnTTxzV6Tsv5Plw10XLd+4I0IKJqp4gnh7jWHLJxqnTNUIqXDXBYm2CSFILAAleDAHgcp1I8aB0I9VY7fy72e0FITtALNsnXKdTc/WBBU6cqrsJ8oOKw7lULIDAZLpF4RGnpgnSetacOrypLcrMuXTY39PBs8FsezZd3toFZ/SILHNqW1k9SamRVNuzt9sQbguEZwc4gADIYBAA00P21fZK6eOSlG0YJxcZUxkio2KwVu5AuIrgagMoYAkEGJ8DU1koclWMihnL0pMtO5KTJRYhmK5bYHIDyp7JQ5aLHQMVxWnMlKFpthQ3XRR5aWKAAC0sUYFKFosQOWlC0UUYWgBsLVZvRb/1S54G2fZcSrjLVfvEv+p3vC2T9UhvhUZdiUe5gd38PIueFq57jHxr1DCNNtT1VT7VFYLdOxLXx0s3/wDnWtvsZ5w9o/4ae5QK8P8A/RRVwZ67QS/0v8sst1mjEEf4j/zKG+Ndv3iMtyRxFoN/MRr7aDYJjFH/AORT7baj4V2/KA3wp0zYdyPEoxJHsk1l0q36WS/3L+kNUtXFvwR9y8PnxSXeiXFPmAseeje6ru9sK6WMKIkx3hwqNuRhYhhwhw0cMwyL9grQ39u4ZGKvfsqw0KtdQEeYJkV1HocepxxU748GTVal488tv4PEtonu3P8Af+NRrexUyDVvRHToPCtRtDcXFlbhIUDvGc06GSNFBPsFFht2XjViIA07PENPLlartaGWKCl6jK+s5HklD0XfHNE3bu56k2XsWlDC13tFCm4VUK7d4Swho5AwarMNudiIGbIonvF7qR3tCYzSY9X2U+d2WJOpPEf2GJPD/hVF2hujce2VAbUD9jf6j/DFafVxRXE1+xxtmSTVwZRfKq4OP7rBwuHsrmUggkAz1rPbvf26/nka06fJjeJiWB1/Ytx9bCuxG5LYLLedmIzBTNtRqwbmLjHl0rJHLC+5rcHRnNs3SuMQjiBI6aKx+FXw+V646/2KGOJDtEx5aeVZ3bRDYpYMgqYI10KuPjUXBbKFpSM2bWdRHAedU5IxfcshJrsWuN32t4i6XvIVJCqFtxAC5onNHNqa2htWzcNlks21KmWcCXvcPTJ6RArNX8Qlu4WCq4IEHTnJ6VZttZcSLaLYt2spXVSe+xIHe9hOnWmlVCtW7PYsALTS9so0yMyABY0MCP8Az7gJeWqTd7BWsNcNlLxuM6lymUDIUyyxA4TmA6aVd4u8LdtnJACqTJ0HDTXzrqQn8ts5018w2CDMGdSNOo0Ipu2h1n6R95ms1u3vOhNwXCFzXQRJHpOCT5RlA9daPZ2LW6hdDK52APWDpShlUq/yNwaTHMlJkp6KQrVyZXQ1kpMtPZaQpRuChnLXZaey12SjcFDWWl7OnclLlo3BQ0EowtOZaKKNwUNZKLJTiJNSVw0DUT66TmkNQbIYSom2rU4W+Otm7/yNVr2tscY9ZqFta+nY3Y1+bcQCJ1BXmQOfWoPIifp0ZLcLDF7mJAEnsL0AcdWtnT21qth4crh7YaFIWCGKgiCeMmmvk92FY7Itd9JicyLLB1XJq5WcyzHdELI1B4jXW0sawiCCc3zY4rx4LXm+pYI6tq3VHZwZ3ihtRR4JAl4sWQCbZk3Lf6sg/rdKtdpXMFdcPcNksBlzG7ZnKZlNWOhkzFSLJsDQ5SRoYtxBIBHAcxr66odv78DDXzbt4ZboCq2Y37Vv0jGqPqNdJ58qq0mnhp4uK5vyRzZZ5ZJ3T+xa394bGHtRhlsN3v7NcRZtiDJLTwrzLePY93E4q5fy2V7QgwMRZaIUD0tJ4Vu9rb9PaNvLh1fPbDn59Fyk8VhuMdRpU63viMq5haViqsVNwd0sA0a+ddKGo2dkjO8bffkzG9XygN21tUGVLdzOwLT2uRiFBgaKeMcZqjx++2OOZkuAIzExoSJUyomWC8Y8arMYk3G0Hpvqf4zqZ48abQAnxg8QAB3T9/KqWlfJM3OzN9Wt4ZWuIbp1J+csBgIgAIWzRpOon4v4Pf5L2gslQNcz3FAB4cApPDwrBWb9wCBlj+7oZ9lTcLj7toAIwg8ZCkaTHHzqDiOzdXd6SCgAQSTJBvkEKs/7Pzjl1qj342y1/DKuUAdop07T6Lad9QOJ91Uz7dfMGeNOEacRGsctTUbaG3BcTKQARB5wfbw5aTzpJ0wb7pGfbBFjIGoIjhz06UYwTCdORHHrHhVmzL3WTWdY4aayPzrUT9LObLEcRBmSeo/7TVizJkKl7GV2hskWzLZuMjnMTyEVFwds9qhR/wBcHLBBiRPCZ4VrdpbNuXsoVGJAJIA1EkcR4a1At7Ea21uVIcOQF4AmfRluB41d6saI1IlLtO4uJViSXIxbAgsDA71uSPFRpU/D76Ypg+HuwQzBO0cd+HhYAEAgGdTryqv2tYYMpCZmVXXR0IXtAVIIUmTB+ykwNgOVlLgK5TLJcJ0YnkIJgj2VLe9vBHZb5RV7TsPZPeOmpVgPS4qInQaa1r/k0x7M7JmOUoDlMRmHFjzHSBVbvBsi5dsqEUyGGkHhB6jrFW25Gxv0WbjuFb0YZXLFYExA7o4+ypYWtyDJF7TfEUmWon9N2fpGfBLp/wCmiG2LMekfqXPw1u9SPky7H4JJWky1E/pi3zzcTEI/DkfRFENpLAIV9eHdHLjxIperHyS9KXgkZaWKZ/Tl+i/sT8dINoL9F/5PxUPNDyP0Z+B+KZxrOqTbXMemnQ9SBxjnzojj15I38n4qG5j2ju25MHVnUa8uE6Uv1EF7jWCXgkLw16a+fOq+/tu2vCW8uHtpy018spbKqgDMq96Tz7x5THvqFe2ExXuelJnMZULrlAAWZ4cT1rNk1b7QLI6d+4xf3kf9Vcvr6fnrWa2nvBea8Bn07p4A8ZHOa1V/Yrq0IouDKursqd8sM/dTL3csxxNZfa+z7tu/cY22AU91iGZY1ghyBIHjrWT9TK+Sz0WkaQM0A5jrPONfVTN66SkyTII9Jjx9dU+z9uMmXXMoMlSTBB4jQgjmfOt5/QqYvCrcwwayzGfnHuEQJBEGQfOKrWeUvYFiRC3VIKEHVpMczGnPkNBUtRDONfSOgJ8OAHnVlsTYzWLJF5QSveLI85oknioy6RpVFvLvRYsXzbRC5OrMDosqMuUcHnjVDbTtl3ZFhZunO/eeO7+s3TjxqPtHAZ7gJ72YKkF311LamOvjyrObO3tYXFNzKVYgHLAK8QJ166+MVY3Nq58QVs3GJIWAFGUvpEEsNQCQTpNR9Qaqi5xOyTdZWdbRyjKFbMVUAKABImOJ4iou0EbtDOTQKNBpAUARMnhFX+zbLNbUyWJWc08SDB4aAyeHhVZjh843d58214eVG4GomCxFkG6wEkl30Ek+kSdPVXPhGTijDlrproD6qr8Tiyl5gWKqbjhipgxnMyR4GK0OCXDXLjDKMotlme47k5wJUEu3gRMcVq6cmuRY3GS5IapbQaw0GfDXjpUjD4dXJyAtMaBlXLOkCTE8DULH4q2ASjcYC6cNRoRw4TwqTsG4A6vYtXrzgRJgWpgcYGkfx1TBTm7ZNNJjO0N1Lp1uFUAhhmcljH90CDPmRUS9s+2FOVQSAWMxAjuBhx4zwk8a1uPwW0cXlNx7NgCYXLLajnlE/wAxqHg9wSHzX74cc0RCAR01bQVJwnu78EuGiIuzdnrZTNiXJKj5pbSsZ5jRsp9tPYfZl4LOFs3IIIBxJtoANNQgXMOOkHlWrwWFs2Fy2bap4x3vW2pPtoruNPWrdsfAoxoy+zt1cRbutcOINvMAHW2zZiOMZwPzNWI2BhF42hcMk5rha40mZMsfGpV3EGozX6kkSJHbAaKAo6AR9lNNietR2u01mqSVCbHL2JJ4UxBNFlogIoEgYimm40VwzQZZoGdlmrAWotr5tUO0tWN1fml/iNIAEbl7K5l/PSm1NPhJHjQMYFGJrgldFMQ6lw1ITEVGH5NENKAJovA0QUVDBp1bhpADidl2rqhLltWUEkASsTxjLFXeB2kbaKiiFUBVB1gDQCeNVqXusinVudNfKkDV9y3vbQt3UK3FkHQhSRPhxH215dvNu9eXEMbNp2tEjLwfLJ0WBr5cdOdbvQ0YXx9tRlHd3FsXY82wmOui4mHCoGdwoW6ikSxAPpKSBM8Oh616Ft3Yuz8MqPesAEwAbZZRmEGAAQJOpA5xUkqOJA8419Vdj7C3rRtvmyHjBHukEjzEVBRUVwLZ4ZQWd6sLh3b9GS8TGU5n7hCszcDJnU1f2t9cMygnMpPEFUJBGnGayuP3BLECxcReMm5mZ2nkYgQORrl3NxQEEq5+l2gWfUQSPWaq+ddv6BwbMFtK0xv3p5XLo4nQ5z93uqbu9slsRcylnUROco7A66rKqffFe03wAxgDi3Idai3XNbZTvghHH7mawm5mGUDOGuRyJYKT1yz5Va2MNatjLbtog/uqo99S2qPcMGqy7gVrhplrtEw0mmnFOgsbuXD/AOaj3LvjRX7tRXM06EC13pTJanMutELYFMBkL1o4p0JSFaYhomOVNs/gadIpsW6QIaZvA13aRxFOG2K4p8KAQtm5VqyjsR1nr41X21AqzNodh+etIZCy6U7bakUV1taQD72wdRFAbdPWhrHI0fZUwIgXxoiulSDamgy0AAPCjFGtscaJRQBwolApQB0ogKAHkPj6jToUeX2VHVacQxRQD6g1DXbFjtnss2V0Cs2YwsP6ADE6kzwqYr61UYzdezfuXLjyGudmCyQGAtLlABII4tMxoQI4UqXuJt+xb4fGWS2RbiFhGgYH0pgefdOnGp3Z1T4DdKxbZWBuEq2bvMDLLwLAAa68o4Crupcewfk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52" name="Picture 4" descr="http://rete.comuni-italiani.it/foto/contest/wp-content/uploads/2011/08/42118-800x5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81128"/>
            <a:ext cx="5652120" cy="2276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6660232" y="116632"/>
          <a:ext cx="2267744" cy="6583680"/>
        </p:xfrm>
        <a:graphic>
          <a:graphicData uri="http://schemas.openxmlformats.org/drawingml/2006/table">
            <a:tbl>
              <a:tblPr/>
              <a:tblGrid>
                <a:gridCol w="2267744"/>
              </a:tblGrid>
              <a:tr h="655272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it-IT" sz="1600" b="1" i="0" dirty="0" smtClean="0">
                        <a:latin typeface="Arial Narrow" pitchFamily="34" charset="0"/>
                        <a:ea typeface="Calibri"/>
                        <a:cs typeface="Calibri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it-IT" sz="1600" b="1" i="0" dirty="0" smtClean="0">
                        <a:latin typeface="Arial Narrow" pitchFamily="34" charset="0"/>
                        <a:ea typeface="Calibri"/>
                        <a:cs typeface="Calibri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it-IT" sz="1600" b="1" i="0" dirty="0" smtClean="0">
                        <a:latin typeface="Arial Narrow" pitchFamily="34" charset="0"/>
                        <a:ea typeface="Calibri"/>
                        <a:cs typeface="Calibri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it-IT" sz="1600" b="1" i="0" dirty="0" smtClean="0">
                        <a:latin typeface="Arial Narrow" pitchFamily="34" charset="0"/>
                        <a:ea typeface="Calibri"/>
                        <a:cs typeface="Calibri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it-IT" sz="1600" b="1" i="0" dirty="0" smtClean="0">
                        <a:latin typeface="Arial Narrow" pitchFamily="34" charset="0"/>
                        <a:ea typeface="Calibri"/>
                        <a:cs typeface="Calibri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it-IT" sz="1600" b="1" i="0" dirty="0" smtClean="0">
                        <a:latin typeface="Arial Narrow" pitchFamily="34" charset="0"/>
                        <a:ea typeface="Calibri"/>
                        <a:cs typeface="Calibri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it-IT" sz="1600" b="1" i="0" dirty="0" smtClean="0">
                        <a:latin typeface="Arial Narrow" pitchFamily="34" charset="0"/>
                        <a:ea typeface="Calibri"/>
                        <a:cs typeface="Calibri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it-IT" sz="1600" b="1" i="0" dirty="0" smtClean="0">
                        <a:latin typeface="Arial Narrow" pitchFamily="34" charset="0"/>
                        <a:ea typeface="Calibri"/>
                        <a:cs typeface="Calibri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b="1" i="0" dirty="0" smtClean="0">
                          <a:latin typeface="Arial Narrow" pitchFamily="34" charset="0"/>
                          <a:ea typeface="Calibri"/>
                          <a:cs typeface="Calibri"/>
                        </a:rPr>
                        <a:t>ORE 07,00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i="0" dirty="0" smtClean="0">
                          <a:latin typeface="Arial Narrow" pitchFamily="34" charset="0"/>
                          <a:ea typeface="Calibri"/>
                          <a:cs typeface="Calibri"/>
                        </a:rPr>
                        <a:t>Raduno </a:t>
                      </a:r>
                      <a:r>
                        <a:rPr lang="it-IT" sz="1600" i="0" dirty="0">
                          <a:latin typeface="Arial Narrow" pitchFamily="34" charset="0"/>
                          <a:ea typeface="Calibri"/>
                          <a:cs typeface="Calibri"/>
                        </a:rPr>
                        <a:t>e partenza per Palermo 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it-IT" sz="1600" i="0" dirty="0">
                        <a:latin typeface="Arial Narrow" pitchFamily="34" charset="0"/>
                        <a:ea typeface="Calibri"/>
                        <a:cs typeface="Calibri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i="0" dirty="0">
                          <a:latin typeface="Arial Narrow" pitchFamily="34" charset="0"/>
                          <a:ea typeface="Calibri"/>
                          <a:cs typeface="Calibri"/>
                        </a:rPr>
                        <a:t>Visita della città </a:t>
                      </a:r>
                      <a:endParaRPr lang="it-IT" sz="1600" i="0" dirty="0" smtClean="0">
                        <a:latin typeface="Arial Narrow" pitchFamily="34" charset="0"/>
                        <a:ea typeface="Calibri"/>
                        <a:cs typeface="Calibri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i="0" dirty="0" smtClean="0">
                          <a:latin typeface="Arial Narrow" pitchFamily="34" charset="0"/>
                          <a:ea typeface="Calibri"/>
                          <a:cs typeface="Calibri"/>
                        </a:rPr>
                        <a:t>Palazzo </a:t>
                      </a:r>
                      <a:r>
                        <a:rPr lang="it-IT" sz="1600" i="0" dirty="0">
                          <a:latin typeface="Arial Narrow" pitchFamily="34" charset="0"/>
                          <a:ea typeface="Calibri"/>
                          <a:cs typeface="Calibri"/>
                        </a:rPr>
                        <a:t>dei Normanni </a:t>
                      </a:r>
                      <a:endParaRPr lang="it-IT" sz="1600" i="0" dirty="0" smtClean="0">
                        <a:latin typeface="Arial Narrow" pitchFamily="34" charset="0"/>
                        <a:ea typeface="Calibri"/>
                        <a:cs typeface="Calibri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i="0" dirty="0" smtClean="0">
                          <a:latin typeface="Arial Narrow" pitchFamily="34" charset="0"/>
                          <a:ea typeface="Calibri"/>
                          <a:cs typeface="Calibri"/>
                        </a:rPr>
                        <a:t>Cattedrale 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i="0" dirty="0" smtClean="0">
                          <a:latin typeface="Arial Narrow" pitchFamily="34" charset="0"/>
                          <a:ea typeface="Calibri"/>
                          <a:cs typeface="Calibri"/>
                        </a:rPr>
                        <a:t>Catacombe </a:t>
                      </a:r>
                      <a:endParaRPr lang="it-IT" sz="1600" i="0" dirty="0">
                        <a:latin typeface="Arial Narrow" pitchFamily="34" charset="0"/>
                        <a:ea typeface="Calibri"/>
                        <a:cs typeface="Calibri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i="0" dirty="0">
                          <a:latin typeface="Arial Narrow" pitchFamily="34" charset="0"/>
                          <a:ea typeface="Calibri"/>
                          <a:cs typeface="Calibri"/>
                        </a:rPr>
                        <a:t> 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it-IT" sz="1600" i="0" dirty="0" smtClean="0">
                        <a:latin typeface="Arial Narrow" pitchFamily="34" charset="0"/>
                        <a:ea typeface="Calibri"/>
                        <a:cs typeface="Calibri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i="0" dirty="0" smtClean="0">
                          <a:latin typeface="Arial Narrow" pitchFamily="34" charset="0"/>
                          <a:ea typeface="Calibri"/>
                          <a:cs typeface="Calibri"/>
                        </a:rPr>
                        <a:t>Ore 13,00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i="0" dirty="0" smtClean="0">
                          <a:latin typeface="Arial Narrow" pitchFamily="34" charset="0"/>
                          <a:ea typeface="Calibri"/>
                          <a:cs typeface="Calibri"/>
                        </a:rPr>
                        <a:t>Pranzo </a:t>
                      </a:r>
                      <a:r>
                        <a:rPr lang="it-IT" sz="1600" i="0" dirty="0">
                          <a:latin typeface="Arial Narrow" pitchFamily="34" charset="0"/>
                          <a:ea typeface="Calibri"/>
                          <a:cs typeface="Calibri"/>
                        </a:rPr>
                        <a:t>libero </a:t>
                      </a:r>
                      <a:endParaRPr lang="it-IT" sz="1600" i="0" dirty="0" smtClean="0">
                        <a:latin typeface="Arial Narrow" pitchFamily="34" charset="0"/>
                        <a:ea typeface="Calibri"/>
                        <a:cs typeface="Calibri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it-IT" sz="1600" i="0" dirty="0" smtClean="0">
                        <a:latin typeface="Arial Narrow" pitchFamily="34" charset="0"/>
                        <a:ea typeface="Calibri"/>
                        <a:cs typeface="Calibri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i="0" dirty="0" smtClean="0">
                          <a:latin typeface="Arial Narrow" pitchFamily="34" charset="0"/>
                          <a:ea typeface="Calibri"/>
                          <a:cs typeface="Calibri"/>
                        </a:rPr>
                        <a:t>Passeggiata </a:t>
                      </a:r>
                      <a:r>
                        <a:rPr lang="it-IT" sz="1600" i="0" dirty="0">
                          <a:latin typeface="Arial Narrow" pitchFamily="34" charset="0"/>
                          <a:ea typeface="Calibri"/>
                          <a:cs typeface="Calibri"/>
                        </a:rPr>
                        <a:t>in libertà </a:t>
                      </a:r>
                      <a:endParaRPr lang="it-IT" sz="1600" i="0" dirty="0" smtClean="0">
                        <a:latin typeface="Arial Narrow" pitchFamily="34" charset="0"/>
                        <a:ea typeface="Calibri"/>
                        <a:cs typeface="Calibri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i="0" dirty="0" smtClean="0">
                          <a:latin typeface="Arial Narrow" pitchFamily="34" charset="0"/>
                          <a:ea typeface="Calibri"/>
                          <a:cs typeface="Calibri"/>
                        </a:rPr>
                        <a:t> </a:t>
                      </a:r>
                      <a:r>
                        <a:rPr lang="it-IT" sz="1600" i="0" dirty="0">
                          <a:latin typeface="Arial Narrow" pitchFamily="34" charset="0"/>
                          <a:ea typeface="Calibri"/>
                          <a:cs typeface="Calibri"/>
                        </a:rPr>
                        <a:t>Piazza </a:t>
                      </a:r>
                      <a:r>
                        <a:rPr lang="it-IT" sz="1600" i="0" dirty="0" smtClean="0">
                          <a:latin typeface="Arial Narrow" pitchFamily="34" charset="0"/>
                          <a:ea typeface="Calibri"/>
                          <a:cs typeface="Calibri"/>
                        </a:rPr>
                        <a:t>Politeama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i="0" dirty="0" smtClean="0">
                          <a:latin typeface="Arial Narrow" pitchFamily="34" charset="0"/>
                          <a:ea typeface="Calibri"/>
                          <a:cs typeface="Calibri"/>
                        </a:rPr>
                        <a:t>Centro Storico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it-IT" sz="1600" i="0" dirty="0" smtClean="0">
                        <a:latin typeface="Arial Narrow" pitchFamily="34" charset="0"/>
                        <a:ea typeface="Calibri"/>
                        <a:cs typeface="Calibri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it-IT" sz="1600" i="0" dirty="0">
                        <a:latin typeface="Arial Narrow" pitchFamily="34" charset="0"/>
                        <a:ea typeface="Calibri"/>
                        <a:cs typeface="Calibri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i="0" dirty="0">
                          <a:latin typeface="Arial Narrow" pitchFamily="34" charset="0"/>
                          <a:ea typeface="Calibri"/>
                          <a:cs typeface="Calibri"/>
                        </a:rPr>
                        <a:t>Rientro/Serata libera</a:t>
                      </a:r>
                    </a:p>
                  </a:txBody>
                  <a:tcPr marL="89535" marR="895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9458" name="AutoShape 2" descr="data:image/jpeg;base64,/9j/4AAQSkZJRgABAQAAAQABAAD/2wCEAAkGBxQTEhUUExQVFRQXGBgXFRgXFhsaHBgXFh0YFxYYGhcaHCggGholHBgYITEhJSkrLi4uFyAzODMsNygtLisBCgoKDg0OGxAQGywmICQtLDcsLCwtLCwsLCwsLCwsLCwsLCwsLCwsLCwsLCwsLCwsLCwsLCwsLCwsLCwsLCwsLP/AABEIALgBEwMBIgACEQEDEQH/xAAcAAABBQEBAQAAAAAAAAAAAAAGAAECBAUHAwj/xABIEAACAQIEAwUFBQMKBQMFAAABAhEAAwQSITEFQVEGEyJhcQcygZGhFCNCUrHB0fAVM2JygpKi0uHxJENTk8IlNLIWF3OD0//EABkBAAMBAQEAAAAAAAAAAAAAAAABAgMEBf/EACsRAAICAgIBAgUDBQAAAAAAAAABAhEDIRIxQQRREyIyYYFxkaEUI7HB8P/aAAwDAQACEQMRAD8ALZpTSpV6BykgaeaYU4oGPNODTVIUgHFODSAp4oGKnmvHGXiiFgsx1MDUxqYMb9KnbugsVLJmBAKhgSCRmAI3BjX0pWB6A081IJUGaCo6kj6TQBIGnmqXGuJphbLXrk5VjQCSxYwqjzJPpV8rSsYwNKaVKgB5pTTUqAHmlNNSoGPNPNRqQpAKaVUeJ8RFkrm0DBjP9TKW/wAOb5UM2u23jUZQ2ZVAA/OQSTPQnYdPWs3linTAM5ppqRH+tRitQFNNNKlQAs1LNTUqAFmps1KmimIU1HNT01ACzUqQpUAVzTinikBTJFUgKQFTVaBjAVILWPxdrvjbD3JYQrWyARI5qd1bXXcGAIpcP7Qd9fuott1t2oDs6EePUkqwJUpliNjqNINZfEV0VxZoYnFKuZQ6C5l8IY/iOiA6jckaTzqhwDjZvDxI66hZMHxEBiDkkAAmPlOs0O9pMJhbd0OVWxcLhjdveIsHRw6+/IEH3SQdoECRhr2ixOGCXWNvEYVmMm2zF1iMguT4lYKBBO8bmKyllakWoqjq9+2pUqwzBgQViZB0Olc24jxC9YxSXBat3oZu7v3HVm7vI5CkIZOUMdzLd2s6rNEfCO1VjEKzW3yM4ZilxxuIWULGBETk0BgnTc8t4BnfG3bGYoblxgxJBK5GIacw8ZKZl1GpOtLJO6oIoNcbx+/jMZg7Np+7tXAxYpMEozi4QTB0S3Kzzbauh4vDFlAVipBBB31HXWWHx1rifY2/ds8RtnI2QM1p2IKotsPmdp2AGU/LrXbLfELTKHVwVIkETsNDpE76UQyR3yY+D8I55254/ewl3JcCXEuMt5AZaMgQKyA6JldCcpLSWGoGgN+zvG0xlhbyKyBp0aNwSpiCZEg0DdvOydzG4o3bdxQuREAMk+HMWjoNRE7knbmcdn7aAGLfctoFt5gYtqFRYjT8Oo/MG61EM0XkpMp4pKNtGmRTRUyKjFdZiRp6eKUUANSqUUgKBjAV5YjFJbjOwWTAnmegHOq/FOJizoFNy4dkXU/GJP0qhe41dRc9yyiEfmcaBjoCVB1OmgnlWU8sYjUQU9o19QiPaullNxgwknI+XK2h1Eq8x/pGDwe541uSECDwT1ECdBsIM+ZAq77ReJG6ALtsW7iETlIYZdGCuZ0b3iPImm7KW7Wdb19ZAhUSVjMumoPQxvzrim052KtnR+z2Ns3LeS0xbJ7xYEFidS2vU6/GtIivPBYi3cGZIBIg6QdNh5xr8692WvQg9d2DR501SIpoqhEaVPFKKAIxTVOKaKAIGmqUU0UwGpVKKVKwPCKcCnIpwKokQFVsVgS5Eklcy6AlcoAkkFTqxMCeQOkb1YvXlRS7GFGpMEwOsATQ2ON2iGKXHZS7GOhaTGsELHKNK5vUZljXVm2LFz80UO1XY8BTdsX2RhJdL9w3UYakE95mOhO2sz8au9juKXFRbdzDCzbCqVC5FhmlnbIIgExy3nlVBuLlmConIRmUtMTAykCpDG3FU52VIA1JRfmHnT+Irgl6mV3FJHSsEfLZt47DYe65a5ZS6jZWK3LSk5zlQMrzIAVYZY1013FCeI7D4dXZke9ZtsHBTvBlhpUrJWcpBPX1qxd4mJH/ABPi1kKHbTQ/gGX/AHFVXx1k65braxOVUk/2mB+lZzzZJdv+C1CC8F3AcAwNgMoCOGAVs33pKyGiQDlOYAyI2HSvdHwlsnu7ayYJKW1BLAySS0EzzrOd2Jj7MYyhpdyYDEgGMgHL81RtPiMoMWbUiYCEwPV3I+nKsnb7f8lql0jWHEgIi1O+jZog76ARr61LD8Ya4p7u0JBIywToSZK6rpPLXeqHC7d5r1pWvPq6aAKqn7wKQcijccq2Mdh8jOAAY3Gu5jb40JIdsWJvXQdDyOgCZpGvhEBiI85puFcRdZ70vAKxnGXJJkkMxJOhBiY0G06+/A7JNxJgAggAeQMnymijjPZ+3ikVWLKSMoy9ASQCOkx9aqrQvueOExgcDUGQMrDZp/Q+tWitcz4Zj1w5ZVdXQXGS5M7oWAVonKfDIY/UAivDjfbK/wB9Fu7fVDAQW1seUgl0ZswJgzvuNDXdg9S/pkc2XEvqR1LLSiuVcN7dYlG8TXbwgmLiWeQJ0NsKdYjeiHDe0q0RNzD3rfpDD6V1LKjCg0iqvFMaLNprkFiBooBJYnYADzrGwvb7AOATdNqTH3qMmoiRO3MUQ4e9burmtslxdDKsGEjUbc6fJNaYUCNvBYzEXD3l0WiILJaAAtjcI9zVmeNcq/EiRXh2i4WQq2Ve7cOss50EDM2QROgK6kn3o60cJbC6ARqT8SZJ9ZpzaBIJAkTHxgn9BWM8Cku9jTOG8awJw7XMG5V2Qi7oZ8brIliAZy/hiPFtrNaPZzGWr90WrpyABspEgFysyzAeLWdI3jYCKs2OHti+PYnKJto8XmmQoRVVQJ5lkyxy8VaGE9niYbuWuv3pN9RcygoArAhQNfz89JDVz/Bbd+BvRrpbtIwW9NokDLcBOR58/d6mZH7a28FhLtsrlcXLTddxz31kdCPlzrL4bhgz3sFfGa3qVBGx5FY93Qz5H1q72fwtzDs1hiXTVrbawByHQc9J3B61tjjTsTZtGmqRporrJIxSp6VAEaY1KlQBCKaKnTRTENFKnFKgKPGKcCpRTgU7EOgoLu4JbQhSebGYLH0JE6xy60bAECY2/WsnGlS0utoNEDNcytA/ogmT8K8/1j2kdfp1pg9gAxVy0se7uEDXTwmIUnSsq1wtba5UUDnCqJMGQugmCSo23ii2xfsWpLFCpVgwEiVYGQWyrAiflXi/aPBWtciDlsDtqRJJ2kda4ds6NIx8RhzCi0hZpIJynLJBMknQqPF+nSrdng16CVtGCw8UHkZIUGIWNBtuelWbvb62ohLfwUGNNNsn+41FZWI7dOzHKpBPQLtMH3y22h86XFByRsYbs9fcgkhYC6M0xCxqBJnUidJiauDs4+XKLijaTudAdNQNJIO/KhBe02JeBr08JIOszrbQco386rXeIYlozCdhqJ9T42/286OKFyD3CcFW0wZrh0ZSAVgSGLHWdzp8hXvexFoszMtjUyxzBpOw8Izcorm9p8U+gD8tRp9FHPy+FUsJbxDxPeAEbawZ1nSPnMnrVKPsHM6uOKWlXV0A30RhoD5Ac69sB2gtl8qtnA6iCDzG5+Wn6mub4fBuV0CqcxGYgGAR4p1O+nypJgXVma2cpBABWIfn6ESNt9D5U6Fy+wfcN7N2e5xSjVb10XM2hIY5T00gyIPI851p8GwluyndhXkFiTCaySQZzdCBtyrN7P8Aahg+S6MrxGuxAIjzP669diHGtfNhGweHR7pIzM7AKFAMwQ0lpAEQN99KSipPZSlS0NnTYo/T3U+H4qcWrPNDHP7pPr46bhSYti4xmHt5DbIXugxIYxIIJ9dQarv2eQAgWbg6eF+XpNTOPHpWawal26FieE4R9GtIf61k/HVQRVTDdlsEj95aC2n18Vt7to6iCOQ89edWb3DkTcX0B2P3o8493SoG1bU64i4v9Zx9c61Km14ZTxRflG1h2aIDLcIH5lY/4TXnxniRw1i7edCFtozcxJGw25mB8azUsK0f8QjDYStthPSVIoW9oNm4ww+BtlS2KuCQgZfu7ZBJIJIgGGn+ga3x553Sb/JjkwxSvRp+yfBG3g2u3STdxNxrzEjdToh06+Jv7dG2h6EVl4G1egIq5VRECqwVhEQFzLDaZY3HKnu3ihAdMp2lTGvIBT6fmraHqpJdaMpenXV7JYzhxa/ZvKYKBlcfmVtviNfnV81UsYudJnyOjT5dfrVtHB9ehrpxZoS67MJ4pRIxTRXplporezKiEU0VMiminYEIpEVOKYiixEIpoqZFRigBgKVSilQB5kVICkaQpiB/tVwsZGvIzLcAiBsxaBqYJX1FBx4fiCPE5M85y6Hfdh8OldE43glvWsjFgMwMoxU6eY5UKYHh9pV0slz+YhWJk8yTNeb6mlPSOvEm4mAnCSxJa8AAfX6rPU/OrNnhVlRq5P8AZP7WFbmJwkoSALUHcop8InNoVMfDpWVbw15/cvXLa6Z/DlIB1X3YOZpHggHw8pmuZyt0a8aHTD2hqttz6Kv7mr04jaVO7yWWJZlWSeTDMJjLAgEztpVv7IlhfvLjAnm7F7jfEyF9FEdYrGbE2s6mJVSNMzEtlzgSAAARnPPaBSA07z92JdFQcyylvqAwqqvG7ey3P7iEfqq/rWvhuLYd2gO1ptvFopjSNSV+ZWrd/gYcwAqXJJEjwXOq9UYjTrrzp17DMbD4hrhyxeAIbxFQFEAnX7w9PrVfgfDECLnZmYRzdo+Aoj4SJu93BH84rIwMowRjE7EdDz+Bq8OHaD7tYMdBtvyqE2VxRm4HhVnEXFR0DASfEvTTnrzrdbs3hLZyWytm44DhSfC0DL7pMEaawQR5TUuC4fJcjw+4YAMndd6ft5hFuYNsw2VGDAxGVlOpkcp+Z2rSOo2yZLYA9puDujzlg/hEyrdMjc/TQjpGtZPDsbfZPfZSOZUmfjGunzogs4m9bIs5RiLFzTI+ugAcsGg8tR+2gviHH2tYi8i3WCpddU8AnKrFVnw7wBRFNkSaWws/lHEjQXDuT0AmI0IG31pzxXFAnLeA9XbnqDoeXwoUTtc25vt5+D9uWjHtNj2w2Fw1/Oo+1DMPAfu4CsFXWSCG1zT7ukVXF+wuV+TzfjOLnS+p3gd6+gjT/mcjz5+VU7/bXH2yRuI30IOnImedZqdsX53rZ9VjT50Q8BxQxNrEXctl1w6m65MElFUsyCNA0KTmM+lKn7DTvyUh7RL50eyjR+ZVPKdso58p/dWLw/tGLvETirmHQhLXdoiDKFPNoDTm1cafm5V647j6BHbuLOxKwBM/hkhRPKo9hcGt0JZ7u4brBmzq8FjMqCMwERzPTbWqWk3RNturDEds8KVNt7d4KTuL9w89NGBET58zWphu0GCZFT7Qcu479Rd3G2ZWBiOR5UD37toMy968Loe8RYBjUeISYMiR00qrhcLbusQty2QAWbQqAJA3J11I5UtdFcpXo6YLFp/5u9a/qq+//wCq4BA9GFRa7dskF1YDSCQcvkA52PlJFc7PZ+8pbJMgkEJcBIIMERI1meXWmHEsZhdFuuoHJgVnbpAI+B5/BcF4K+M/KOorxkH8DtruoEa6j8U7fXyryu8YeVC2SJYSWYgZfxHRdwJI9I50B4bt0ZAv2iBze0ch9SEGVtOqfGthMbaxWUJc3MaAA8xBkkeWhPnEitXmyryTGOOXgLH4zYH49YmMp/aK8jx2zEliP7v6ZqxDwtQQkbyPjprQV2vxuIsXzZtSFCqwHdhjqDOpB5g1cfUZJulRM8UYK2dCu9qU1Co0+enx0DTFXez+NF2yIZnKeB2YQS4CsTy5MOQ3rCs8PYWlYLLMBMTMmTr05/KiPg2FFu0IEFoZv62VVP8A8avBllOdMnJjUY2i0RUTUzUa7DnGpU9KgKIEUgKcilRYE1thtCJFD9tzA6QANI13G9EeH3HqKqALpATTpLfurzfU7mduFfIYuPwbvYGQwxuZSzRCqVDM0DoA2nPaqfFcYmCtKqibpByBjOUbNcc82J36nw6AMCS2H8LFvcVmdtCNF8j6TXKcbfuYu+zc3O35V2VfgP31hpFsr38S1xizEsTqSf4gD6Cs/FcStWmHeNJBBKrvH7PjFefabiQsjurZ8WxbrG59AdB86ERrqdSeta48V7ZhOdaCgcYsO2hZJJgsNNdgWUyKPex/GGDrhMQZV/5h51VhqqT0P4T1ED3q43Rv2DxXfK+GY+NB3thua5SJUHyJDD4+VVPHx2hQnbo7baGa5auMBnUvbcx/QYgz00/xDpVq2ych02U8vQVW4VdzZX27y2r+jAbfAOB8KtKh/Md/IdOgrF9nQujzFwd9z9w8iOY61a4jg7d60LVzUMqggGCRIMSOVUUWLx1PuczP4q1Gt6AjosiByjXrNNdCkcz9nvA71t1Z7pYWyzZZzaXAotkKdQD4ton4VzbtNwy4cbicqEjvrkQR+Yzzrrnsy4WuGw9zK7MDcAGdjAUQVAGoXc6jf5Rz/ta7LjLi2zq9y5ppvnIG+1ODuWjOaqOwSbhd7XwHedx++ume03Cu3C+GqoJIgH/tr+0UI4I3e9e3eYFktO5ylSMygEEMmjDXrzo/7d4gpw7Akbk/+AqpSaf4FFJo5CMBd08DadNY+VdH9lWGb7HxNGUgtZuAAgiZtuNJ33oes4m8VL5T3akBmy6AnT9SPSR1FdA7AOe4xDHWbLn5d4I+lTHI26aK4Vs4ddSI8OU+YIn50c+xq5PE0En+bfSdPwcqGcLjnxF+23djwD3VBM+fWZIFdD9nWPV8bbAQKcraz/pWjnTUWRGN7Oe9oMXcTF4kBjpiLw1g6C4w50a+x+4bt/Eq4Eiww25tmB/Ss3tPaw/2rFFrfu3r7OYHK4ZOmpOtEHsgbD/a37gk5kAYHNtOnvepoUk/AcaZz2xxqQJa4sjXWR/p8BR5jrpsYLBMnjF5bhOcyBlIZYka++fPQdBAK3Z4x4LgMaQfLzH7qL+2Vl/5I4cVBm2zKSs/iQT8JWp+WXQJNEcHZS9au3riIiIyLmtE+8+bdSIOoXaOdZVzh8zdw7lgpIJCkEECfEh8j5jz0rV4Bic3D8QhBAZrbZiYIKEGNNNYAG1eWGxQ7m1bkjJdLMykgnMYM/Iddqi66Jc4+TY4J20RrcXyxuAxIjbbVpknz6RVy92utBcw7yP6RbciR+Hf0oOuYOw1xnywTqo1AOeWGsgBdd+cRRHbw9i2oLuqg6yxjxdQS0czRUTSORsk/a20R4LRbr75B1M6ADX99bPZDtSb18YZbBtrka6xYEaaDQE6eIgfA1kpi8JIXOpYxAGViZE6AA0Vdl7VmWdD48oUjLEAknTwiZgfIVtgrmqFktx2bxFQNTaoGvROYVKmpUgKS4+2gIc3E1P84lz9YI+sVctLmDMFaFE6iJHlzoF4X2eutbFzDY3E2kJIUd4zqQNDKlViCDpB9a9sHhuJZmFu9ZulZB722qmQYgtaO++hM6GvOj6qSVHXLEu6DnCkESDO+3l/tXnbuE/hPLp++sDh/wBpVZu3Ldl5MqGLgHqGYkwRrE6V7NcunfGWh0/mwevMHlNZTm5Oy4qlRrWbOeywj3w/1LVzrh2G7rDXL2zZGK+ROimivDoZj+UMkCEVTaI9IZNRvzoV7S4S7bwlxTfkqFEKgAPiEidzAM1n20OWkzknELma6x5TA9BpXlTt7x9TUor0FpHC2QIoi9n7EY+yeX3mb0yPv5TH0ofmt7sTYRsRmusoVASVb8eYMvUaAwflUzfyscO0d34NxC0qW1Nxc2W4InrECRtVz7Zan3lPxLenWhXD9scHaRbaI5CqAIgbehNQu9v7I92w5+JH/jXH2dtpBMcXbVy6gkFQvhRuRnXwxV9eKW25srQPCZH+E/uoEs+0FWMfZlAIOpuvvyEC3zq9hvaTZfwYmyuXQdfjDgfQzTS92S5LwbHYgFcKZU+/qOkevpXLu2XDDexNwrbNzKXJA5Znbz8q6rgsXhLpnD4ju25KxMH0V4aPQ1Su9jZd3LWyXmdD1Y6dNWNVCLi7RM/mVHH+A4IqzubbLmsXSGOzSAZ35710D2jj/wBOwOkkE6f2BW0vYFQsAoPAU3MkMMpkxvHOrnEuyT4i3btXLqlLfuQYI0jfJr8aJKTbYQSiqOKWbcmWjMRqYiupez5f+Guedm5+t2p//bFJnvG9M4//AJVrYfgNzB2LhUrkW25bM34RnZv+X5mpjCalbLbjVHC+yiEW79xSVZUtgFSQfE6ncf1BRp7NtMfb9G/SvP2ZdinxWCuXQ2UXWFseQtQZj1Zhvyo04J2Iu4W8t5TmKgiDGs/2hVZIyeS6Ix1xoAO0aH7ZjwMslsT7wBGrHkQRVn2NIw4gzNHjTN4QAPekwoACjXYCBRVxPsTfuXb93Y3e8MQuhfXk5kA1X7GdlMRgsQt50zqEKkIrTJIIOx6GnjtJpryE1ck0A9wqLt1SubxMB4iMurawBrrGnkesg04liVHDsNJUlLxJQtBKhXEzuNY1rHx/ZbELddxbMM5bXw6Ekj3o61o8UtKuAKk/fd6DGvujNMFdDy61irV6LkZV25ba1iHQgAhdEzxIOYkZidBl/g6UO3WUIPEQwYi4pHQkrBnXYdIit23h7bWr5RCAllmzMCJaM0gEwIyjlQ1dwygrmEje4EYbHb+qdYPqNq1X3OSUbNrBMXByrMnMTroDook6DX9sda8b1y8jhhbzhiwKgZ/diM2kgmdjrpW5wnE2wHDABs8qTl93TKdfSPhUeN4VRbVoIa4WhkYrOWYOZDE69DEbdFF76Hwpdl7sdhb99hcu2ra2wCpX8SuNF0PIqJnzo5wGGXvM+SGRGVT4R4WKk6L1yDfoetDHs4SMNcGZnPebuxzazuddvLQxRZw/dtI06k8/Orxv+6jd7xls1GpGmr0jlMbiPErqXCqi3lERIM6gE7HrSoe7Tvf+03MmItIvghWsMxHgWZYOJ112509YO7NFVdGJ2Y7XuuGuZQoSxbzGFb3i55tIkgkz6U/ZntHbxN02DbVlxFwvczERvnM6gjSYPU1tcK7N2RgSpB++thnO5BEXBEjTb61l9jOFWsPZvY4z4Ld2FJymbYDaFRziI1rzuMHdWb1JVb/Uye0mAKYi8llT3QYZF1aNASQdSQGJgzVK0byzCvMf0ufx1ox4nws3bVtzduq10qxClVjMM0BgM0ctWO1ZrcBUf82+SOt3ny051rxZAK3OH4htUF7TUwT++jHGdmLKYVUYy2rOc0wwUkmeQkAfKjPDdlVFpit28hyg6XCQeZlW0np0oLwOCvHg9/FG+6sqXhoFIYIxRVIKwRAquEvsFpHIQZ1qQYio0q6DmoeKKPZxbU4uXEoLbZpEj3kiR/G1Cs1v9hbefHWkM5WFzMASJy27jCY8wKmW0VHTCPHYEq10sVtoXYgmQILHLvt6V5W7VqQe/TT4/t1op4nwy0LxtqloAWrDAC2nvMbgc7bwqzPUVYtcOtwPBb/7Sf5a5pQ2dCYM2cJaYaX7UkxJKqPjmYUSXuz9l8ot37DloMFlGbrlAJkbfOibsrwxIc5VjMNlA5DoOn61d7RYRVFxbaW0JRmH3alc+U+IrEHYTO9TKFR5WONN0c34p2Mu2iSquo38BkecqP21k4S5eCGb10QYgNlA+ERRxwGz3jXCt8siv3f3f3UOpKt4bZCFd9Cp69J5Xx3tNiFxF0G4FAuXFhEQKMrEaZgTGnMmiMXLSFL5QgfEYoQBfu68jcNL7ZiQGPfXAQfznX5MKFR2oxGViLp03lE5/wBmjbtvexOFw2GvRh4vk6pbYMpADR43Yag9Kfwp/YXNMr2sfi/DGIbxCQQ7/wCbWs3jHGMWLNxWvOUYFGGZzKt4SDLbHNFZa9tMV1tn1tWz/wCFWMV2gvYjCXFuC1l720oItqrCMz6ZQBBy6zO1OOOSexOSot8D4ti8PZRLN/KnicJlmJJJO+/Otr/6p4oVBW/p1yj15rQ7he2t23aCothlQKnisLMAQJPPbetbs32vv4rE2rIw2DYtIhrIEgCYzCY+VU4ybsSa6suJ224qu94Hl7q7/wB2rNn2icR5rbaNDzHTYAVS7S9sWw+KuYf7Dgla0ch8BcE7yGGXQgjSKhwLtR9qvpZXA4Ry2kICpI5+ImB6maTUvYdr3Nw+1LFp71lDoCYQ7Hb/AJlZHaPt1cxYE2ApGm+YEAzGU7Sd99hymvDjPa3C271yyeHL927W3BvMCGtsVaCikbirvDOL4J7N3ENgr1u3bgF7d0uuZzlAYtlymSADruaPm8oHvyZFjiVvNcDoSUXwCBBfQMXOkgcgNzE6V4dp7mGHdHCtKqMl4EQXZgGLztGYRvpIrVwXEeGXnyi3ircyS0I6gASSQpLRpyFZfaK3gTYZ8Lfe5czLCNZZTBYAkMQBt8aI99E8dBth7K/YrVt7RYsgYXLKggEaCSp8L79fjNZeLwzm2oe3dEMouNl8MkwHXXRhI+dZicOxFm4psXWKXEnPauAgwYiQeXMeVadrh+JaO8xdwDeO+AnzInXb6VjKSTNeHJGt2bW/YW4ptXboZ5nKqgBQFy+9rsT8aIeG4y53gBw5UHQsSNPhz2oWt8Jb8WMc+uKP+atTg3Dgl62xv954vd77PJymDE8jV45XNMbVRoLrjgakgepivDHYsWkZ2kgAkAaliATlUczpXOONXxjCPtCqPuxdywfCnIF5EkZ435ms7ieIbF4q1buMWQI6KCuVFyhiCACcxIUSfSu95e6OfiHGN4yc5ixn0Uz6gGPht8KeuHY69bW4wA0B5ClWPz+5pzj7BPiu0d95+8Ik6hdPISBrQ7ibru0ZhlERNwKNxt4omSTrtFemKx5LZkFsFiWCKAoBJGipqAOQX9azMLIPe5Q4RgzBhKkjxZXHNTAB9Y0miMKObb7PoXD4ENhbNnOGe3bsloKgiUI/LqNqqvwbeZEEKfH1AP5PMUVm5FqfDoATA8Og1AAOg30rk/ssWbl1hHu2wf7Tgn/402kdF7o7NbWVYddK53jbeTs3d6tbY/8AcvSPo1dBZ8tq43RWPyE1z3tJeVezoGhbusKWUESMz2jrvG/Sq8ifRwoimr2a4u0H+9P7K82jlNBkQom9nX/vJ18Nq6RAJ1IyzoJ/FQ3Aj4jX56fx0op9mhAxTk/9C59Wtj9tDGuzpuK4cDjcQxe+ba2rUKVu5FYd5+IASJ1Gp99+kVrJhFJUZ7YlSdWIIjLoQX31+lb1ie/uxp4bI2nldPUda47xK61ziYLlSzXrGYhQAT92Jy8vnUuKNbo6/wADtBVcAg+PWOsAdTVPtUhzv4yoKRoyyNI0BQ669a0OGkw8kH7xthHTzNZ3aVkF1yyJML4i0Eab7cqyz/QaQ+oE+xWDNm0+Ukg3JYZV94as0yDJ+IECIrmGI4clzF3hcJA766FgxLF2ifL0roB4ytnDmD4jc0bMYCkb6abjc0LcYwdprhdMwaWZmLjKCxBcgADnJyk7CsITe/uGdbpFbiPAcOM4RzbU5Qd31HvQSZiT56Cizt24xWDwllmSy1slkzMC1xCuUMEBkDbU+dBCs9zOgDXCCC2USQsDaCZHTrWtxvjdm7ZtgWgWtgm63usztKoNCfAANj9Kpc01s5eTVgtf4dlLDMSFgllRiMp2aRpBr34fY7wWrCNJu4hBoCIJAtjf/wDJVXH4s5itt3FsqoC5jAESVifdBJ+vWt/2VYbvOKYRYkC4XPlkVnn5qtdSWhp2Y9zhuVSFk5iv9LWYGijmTHyra9mNrLxOxrqCwIggiAZkEVgYO06WrsZgZtzl/rHp5gH4UQ+y+238o23bQAtmJOssCRM6660l09jvaF7T7P8A6vivEo8dswZnW3bPTzqx7LsAU4haaeTD9Kb2nyOM4gqSFZrIJBIDKbVpXWRuJDAjyry9mJc8TRnJLMHJZjJJkSSTqTT/ACNPZndusNl4jjRK/wDuLrasB7zlufrRNwLDluz+OGhPeIw1H4blo7/A1j9vXuDiuL7m4yk3SRkcrJCQ2oO4BdeupHPXe7IMP5BxykgErcKjrlhtPlSfSGnsyvZjYnEXQRvh7gHxEft+tZfAbI+wYxissvcR1ANy2NK2fZXiXuY7xsW8Db+cT+n0rL4VdZsFihdYIzZMsKq+5cQkEKBvGn7KiWn+w09fuGOKwGHt9zISLlpCytBAIFvUjqYbXnVbtLetprZ7tQtp2i3lEkZWk5TvBgTvrvT8T4mly3hkWT3SAXDyOg6a148YxdsoygAk2ijFQQcrx13Og5c6wT9zVU/JL2c8TS65F2fD+bxDUE6mNPj0o14tiraoWtsiuoUrsIIzHlryjSgL2fYY2/tKuBH3REqWn+cB0GvMfOjLiGGYYVh4SrWWiLZBK5dJOaQfXqacu9Fpa2U/5NtsWZVQDJ3RklvCYfQgDwwwHnA164PHba28VhRmDasuQM0+IBQILEgEGBFYvEMQbYsC3fKd7DvbAICN4FD7GBvoNRl21msvhnGPs+IS6kOy7FwSJJZZ112g1vTZg5KujP4mAl11MghjII2J15mlWh2mv5cVeGQOc0ll0BLAMYEaAEkfClVrozfZW4vwRrAUlg2bSAD01MnlOlVMINYaZYgRE6Hf40Q492uKDldo2nUCYEARP6/trKsYG7mnK+kcngGRoZ+O9EJNrYpV4DLC8Rf77NeusTYVVEyAzLJGkDf9tUfZ8/3pQuwLsirA/KWbU6dBXhwDDOO/LKcwySSABPinxfi0G4qx2EwxF5LhUhRcOZunhcKPnpUOTV/g1jFOn+p0/iVlvs145zqriJOudYI97o1B/agXvsF59cue6j+AaBLihNY0URAIjUnprq9p+JObQS03hObOYIygkKp21+NBttMbfsPZN8d0xYupDRmY5hqLcwWH0qlJDl7AMDpTFv4/gUQ3uyV9FLE24ALHW5sonmkbVRw3Arj2TeUoUGYmXAMJqdD5CrtGFMzHOlFuCtLa4fZvBV7y5fy5u7BeA7aBozEQsx5Vh4HgV++PukzkeIwyDQ+EbsOamtTE2sZbtW7N9Mlu2wa3AUtMmWGVpaMx89R60WNe50jh3aFDfvjvXUZrYBazpHdFwJB9fmOonmX2txiQ4aYuBg5ECFYQ0RtpNI4m4TfHeM33nOfGozxcMnykEzEgazNWGw6kLsBA15DrWblTNUuQZ9meOX86t3guAm4CJgT91/R31NeftJ4liS2bZDGgbeVSNAuurR8qyOyuICqu5P3hgeb2V25UR9tV8eHZoKEjMG2AyKNfLMoPwrOTsutHOVxV7MDCgEb5lKgdSQTB09dqi94zrcgHnMgjbXTcb1HtHdCXWRAVBCkqdd1nTTbUn4mqeBUMyosM7wADoA06QfP9lWo6ujnfZ7m5rCsdSskz4mGi6+UmtTiHGEu2yBbUkJbDs0GVTpA8J1Gu/wCyfD+zWIuXbtkqgZIDEEQHdO8t69IG4H1qxxHsVdtWgXe1bJIUyxObSYAUanbeKluK7KWOTTYI4hUDNlkCTHOBy150QdgeKnCYxb6LnhWETlkMI1MGoHsuFBLXxESItt13MnQR0ncVo4LhFmyVJvE6hT4QN/KfMa0p548df4ZeKC5rl15MyxjiMxJIAOoEDckruNee1ei8QyE3EAG0kHU+Z5zHyq03Z+02ZRiCGOU+Nep02I3kb1G32VdTmFxHt6AxM67QCIJ3GvUadIeTF5/2Zyg2UsTxhLkBkltCCOszM9Zk1Lh2ObCXhiEA/GEnq2u+sxV9ezVkQe9YGBElSPURBHkT9a9bvY8DIxxaurQQvdtEH8xzGDA6cjTjlx1pjjF2DXEOIm7duX/dLkk66677AbnoIrys3mZSoLZSQIzEAnc6ddPoK2Md2TaSy3bQU7AyDrtoBpuPn8/bh/ZNQQLt7xc1S2WGsgQ2mbYzA6VXx8dXYcHdGZwbHnDsWWCWQjfaSPrXld4mzyPwmDHSCD+yjgeznDEKBjSDzLIuvouYRBjcmsPtn2Ys4TujYud6JIfUEz1gEwPKqjKEnaCUGlsyrmOKD1WAJEbAT9PrVZOJM0y3i5AeQ/TfnzohwvAVv9x3jC2kOGZmVdRkKgSw5k8joNpNC2Jd0SICrmDDKZBYAqSZkltRO0Tt4qqKiyGqNXB9oXt6qYMQNtog8jr5+lbw7Y4nuHec6x3YBIgCCW09Dv5Chzsnwl8VeChC6wS2oGoGbQkjWiXtF2fuLZypZuqESSMwbedTqSdCBp+WpajZpFyoCr96RbaNQT8cpU6/MV5XsQTrtvsOpLfqTU7kd2FIIdXPoAQJHrIFQwpTvE7wE2865wNykjOB5xNbmZv38RJlbZcEKc2aZJAJ1jrNKtjgzEWLUYcuMinNrqSJOwjeaVRwYfEh5Yd3+yWFb/lR6A/uMfCpWOzVpBFs3EEzCs4E6axG+lEeX0p4pUdFIxhwqP8AmXB8T+1TURwVZnvXnrp/lrcy+lOFpUOjEPBh/wBY/GKrXOzw/wCqseg5a9RRLFLKeh+lKgoGD2dkR3lsj+p+0Pr0ph2duhSinC5CCCpw5iCIO1yDI8qJSJ5Uu7HT6UUFA8OyihEyFbLgEObKBA/MCOQG/PWai/ZENBY5mAgMdwJkxpzIojFpfyj5CpCyv5R8hRQUjkLYrD2Ll222DU5TctE97ErmM6BBof4mrGB7RWEBC4QBJOkq2XWYBblXV/sy9BXm+AtndFPqKGhcWgW7McTTEh1S0LeXLOluTOo2X+gTr5Vd49wM4lMrsSQZXMLZgkQeXmR6Gtuxw+2hlECnqun6V7dz5t/eNFFeNnP8d2BF5gbhLQIEMikdPEqgkb715Yf2a2UOYrcboA4ERznOOcV0Q2f40/aKXcef0H7qNk8UBN3sYkLltlfGC+uuXUakOZ5HfyqWL7FBlyrdZP7JMTzBJ3/dRmMN5n5D91OcN5/QVHBD4o5wvs2ggjFXdNptqfnO40GlVr3s2YH7q+2uUMWXlzOg9fnXUBY8/mBTfZ/Jf7v+tXsXCJzE+z++NsURB0ORufURBGn1rzvdhcUQCcWCQBC5WAIHIsIPlHKeVdSFo/0fkf8ANTGz6fI/vpULgjlVrsXi1Ii5ZO0tlaRBGoGnT/amw3YnGd2ALltdF0YAkETuQYkddZnnArq3c+n1/fUGseQ+tFB8OJyi72Gxk5hctMTpBJAj0JjaBpyp07DY0wTfsoQdIJJHP0ga6fvrqhw46fU1A4YdB/eP7qA+HEGeEcCW2tpLrF2AuZmACje3kAEkDTN8qu3eF2wvhLlpkKxQA8xJAkCtZsOOn+M/uqBw3l/jP+Wp4R9iuKMM2Tt9mWSZkXSeh53PWqOD4Iq3GuG02d3zH7xsugOUZVB01O8nzooOH/jOf8tQbDnz+Df6UKCXSFxRk4fhlvcDKwkg5jMluRZenOtm/dUrDakBQCGWZGkg5ucV4NhvJj8VP61D7IPy/S3TUUuhrQO8e4JZxGIYXEgG2xS6pHvKToygyDBB6H4RXO+O9nTYZgrZgsTodjoDPPcDr1ArswwA3gA/u9DFef8AJ8TBYTv42P6satNomUUzk/COIlLKp3txYkQLpUDUxCzpSrqDcHkz3tweQYfupUuUv+Zl/Tw9l+yCRgP9h/rSEdKelVG4pFOG8v4+dKlQMWb1+dMzRSpUgEt/zr0zU1KkA6selTFPSpgLNSzUqVACk05alSpANrTUqVAD5qfP6/KlSoAWalnpUqAI5qWb+IpUqBkWPp8qjNKlSAWaozSpUxEZpmSlSoA8yKjFKlTAY03ypqVAiMVFv41pUqAIxSpUqY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9460" name="Picture 4" descr="http://upload.wikimedia.org/wikipedia/commons/1/1f/Palermo-Politeama-bjs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37112"/>
            <a:ext cx="6444209" cy="2420888"/>
          </a:xfrm>
          <a:prstGeom prst="rect">
            <a:avLst/>
          </a:prstGeom>
          <a:noFill/>
        </p:spPr>
      </p:pic>
      <p:pic>
        <p:nvPicPr>
          <p:cNvPr id="19462" name="Picture 6" descr="http://www.4travel.it/bo/allegati/immagini/51_palermo_panoramic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3707904" cy="3312368"/>
          </a:xfrm>
          <a:prstGeom prst="rect">
            <a:avLst/>
          </a:prstGeom>
          <a:noFill/>
        </p:spPr>
      </p:pic>
      <p:pic>
        <p:nvPicPr>
          <p:cNvPr id="19464" name="Picture 8" descr="http://www.casavacanzainsicilia.com/site/images/stories/remote/http--www.wallpaperstravel.com-wallpapers-palermo-palazzo-dei-normanni-1024x7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1124744"/>
            <a:ext cx="3168352" cy="3284984"/>
          </a:xfrm>
          <a:prstGeom prst="rect">
            <a:avLst/>
          </a:prstGeom>
          <a:noFill/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it-IT" sz="5100" b="1" dirty="0" smtClean="0">
                <a:latin typeface="Arial Narrow" pitchFamily="34" charset="0"/>
                <a:ea typeface="+mj-ea"/>
                <a:cs typeface="+mj-cs"/>
              </a:rPr>
              <a:t>GIOVEDI’  10</a:t>
            </a:r>
            <a:r>
              <a:rPr kumimoji="0" lang="it-IT" sz="5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/04/2014</a:t>
            </a:r>
            <a:r>
              <a:rPr kumimoji="0" lang="it-IT" sz="8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/>
            </a:r>
            <a:br>
              <a:rPr kumimoji="0" lang="it-IT" sz="8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</a:b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/>
            </a:r>
            <a:b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</a:b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/>
            </a:r>
            <a:b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</a:br>
            <a:endParaRPr kumimoji="0" lang="it-I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6228184" y="1196752"/>
          <a:ext cx="2915816" cy="5661248"/>
        </p:xfrm>
        <a:graphic>
          <a:graphicData uri="http://schemas.openxmlformats.org/drawingml/2006/table">
            <a:tbl>
              <a:tblPr/>
              <a:tblGrid>
                <a:gridCol w="2915816"/>
              </a:tblGrid>
              <a:tr h="566124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it-IT" sz="1600" b="1" i="0" dirty="0" smtClean="0">
                        <a:latin typeface="Arial Narrow" pitchFamily="34" charset="0"/>
                        <a:ea typeface="Calibri"/>
                        <a:cs typeface="Calibri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it-IT" sz="1600" b="1" i="0" dirty="0" smtClean="0">
                        <a:latin typeface="Arial Narrow" pitchFamily="34" charset="0"/>
                        <a:ea typeface="Calibri"/>
                        <a:cs typeface="Calibri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b="1" i="0" dirty="0" smtClean="0">
                          <a:latin typeface="Arial Narrow" pitchFamily="34" charset="0"/>
                          <a:ea typeface="Calibri"/>
                          <a:cs typeface="Calibri"/>
                        </a:rPr>
                        <a:t>Ore 08.30</a:t>
                      </a:r>
                      <a:r>
                        <a:rPr lang="it-IT" sz="1600" b="1" i="0" baseline="0" dirty="0" smtClean="0">
                          <a:latin typeface="Arial Narrow" pitchFamily="34" charset="0"/>
                          <a:ea typeface="Calibri"/>
                          <a:cs typeface="Calibri"/>
                        </a:rPr>
                        <a:t> 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b="1" i="0" dirty="0" smtClean="0">
                          <a:latin typeface="Arial Narrow" pitchFamily="34" charset="0"/>
                          <a:ea typeface="Calibri"/>
                          <a:cs typeface="Calibri"/>
                        </a:rPr>
                        <a:t>Raduno sede centrale  </a:t>
                      </a:r>
                      <a:endParaRPr lang="it-IT" sz="1600" b="1" i="0" dirty="0">
                        <a:latin typeface="Arial Narrow" pitchFamily="34" charset="0"/>
                        <a:ea typeface="Calibri"/>
                        <a:cs typeface="Calibri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it-IT" sz="1600" b="1" i="0" dirty="0" smtClean="0">
                        <a:latin typeface="Arial Narrow" pitchFamily="34" charset="0"/>
                        <a:ea typeface="Calibri"/>
                        <a:cs typeface="Calibri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b="1" i="0" dirty="0" smtClean="0">
                          <a:latin typeface="Arial Narrow" pitchFamily="34" charset="0"/>
                          <a:ea typeface="Calibri"/>
                          <a:cs typeface="Calibri"/>
                        </a:rPr>
                        <a:t>Ore 09.30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b="1" i="0" dirty="0" smtClean="0">
                          <a:latin typeface="Arial Narrow" pitchFamily="34" charset="0"/>
                          <a:ea typeface="Calibri"/>
                          <a:cs typeface="Calibri"/>
                        </a:rPr>
                        <a:t>Visita </a:t>
                      </a:r>
                      <a:r>
                        <a:rPr lang="it-IT" sz="1600" b="1" i="0" dirty="0">
                          <a:latin typeface="Arial Narrow" pitchFamily="34" charset="0"/>
                          <a:ea typeface="Calibri"/>
                          <a:cs typeface="Calibri"/>
                        </a:rPr>
                        <a:t>guidata </a:t>
                      </a:r>
                      <a:endParaRPr lang="it-IT" sz="1600" b="1" i="0" dirty="0" smtClean="0">
                        <a:latin typeface="Arial Narrow" pitchFamily="34" charset="0"/>
                        <a:ea typeface="Calibri"/>
                        <a:cs typeface="Calibri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b="1" i="0" dirty="0" smtClean="0">
                          <a:latin typeface="Arial Narrow" pitchFamily="34" charset="0"/>
                          <a:ea typeface="Calibri"/>
                          <a:cs typeface="Calibri"/>
                        </a:rPr>
                        <a:t> </a:t>
                      </a:r>
                      <a:r>
                        <a:rPr lang="it-IT" sz="1600" b="1" i="0" dirty="0">
                          <a:latin typeface="Arial Narrow" pitchFamily="34" charset="0"/>
                          <a:ea typeface="Calibri"/>
                          <a:cs typeface="Calibri"/>
                        </a:rPr>
                        <a:t>Miniera “</a:t>
                      </a:r>
                      <a:r>
                        <a:rPr lang="it-IT" sz="1600" b="1" i="0" dirty="0" err="1">
                          <a:latin typeface="Arial Narrow" pitchFamily="34" charset="0"/>
                          <a:ea typeface="Calibri"/>
                          <a:cs typeface="Calibri"/>
                        </a:rPr>
                        <a:t>Tallarita</a:t>
                      </a:r>
                      <a:r>
                        <a:rPr lang="it-IT" sz="1600" b="1" i="0" dirty="0">
                          <a:latin typeface="Arial Narrow" pitchFamily="34" charset="0"/>
                          <a:ea typeface="Calibri"/>
                          <a:cs typeface="Calibri"/>
                        </a:rPr>
                        <a:t>”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it-IT" sz="1600" b="1" i="0" dirty="0" smtClean="0">
                        <a:latin typeface="Arial Narrow" pitchFamily="34" charset="0"/>
                        <a:ea typeface="Calibri"/>
                        <a:cs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it-IT" sz="1600" b="1" i="0" dirty="0">
                        <a:latin typeface="Arial Narrow" pitchFamily="34" charset="0"/>
                        <a:ea typeface="Calibri"/>
                        <a:cs typeface="Calibri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b="1" i="0" u="sng" dirty="0" smtClean="0">
                          <a:latin typeface="Arial Narrow" pitchFamily="34" charset="0"/>
                          <a:ea typeface="Calibri"/>
                          <a:cs typeface="Calibri"/>
                        </a:rPr>
                        <a:t>Rientro in famiglia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it-IT" sz="1600" b="1" i="0" dirty="0" smtClean="0">
                        <a:latin typeface="Arial Narrow" pitchFamily="34" charset="0"/>
                        <a:ea typeface="Calibri"/>
                        <a:cs typeface="Calibri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b="1" i="0" dirty="0" smtClean="0">
                          <a:latin typeface="Arial Narrow" pitchFamily="34" charset="0"/>
                          <a:ea typeface="Calibri"/>
                          <a:cs typeface="Calibri"/>
                        </a:rPr>
                        <a:t>Ore 16,30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b="1" i="0" dirty="0" smtClean="0">
                          <a:latin typeface="Arial Narrow" pitchFamily="34" charset="0"/>
                          <a:ea typeface="Calibri"/>
                          <a:cs typeface="Calibri"/>
                        </a:rPr>
                        <a:t>Laboratorio </a:t>
                      </a:r>
                      <a:r>
                        <a:rPr lang="it-IT" sz="1600" b="1" i="0" dirty="0">
                          <a:latin typeface="Arial Narrow" pitchFamily="34" charset="0"/>
                          <a:ea typeface="Calibri"/>
                          <a:cs typeface="Calibri"/>
                        </a:rPr>
                        <a:t>Teatrale </a:t>
                      </a:r>
                      <a:endParaRPr lang="it-IT" sz="1600" b="1" i="0" dirty="0" smtClean="0">
                        <a:latin typeface="Arial Narrow" pitchFamily="34" charset="0"/>
                        <a:ea typeface="Calibri"/>
                        <a:cs typeface="Calibri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b="1" i="0" dirty="0" smtClean="0">
                          <a:latin typeface="Arial Narrow" pitchFamily="34" charset="0"/>
                          <a:ea typeface="Calibri"/>
                          <a:cs typeface="Calibri"/>
                        </a:rPr>
                        <a:t>(</a:t>
                      </a:r>
                      <a:r>
                        <a:rPr lang="it-IT" sz="1600" b="1" i="0" dirty="0">
                          <a:latin typeface="Arial Narrow" pitchFamily="34" charset="0"/>
                          <a:ea typeface="Calibri"/>
                          <a:cs typeface="Calibri"/>
                        </a:rPr>
                        <a:t>PON 2014)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it-IT" sz="1600" b="1" i="0" dirty="0" smtClean="0">
                        <a:latin typeface="Arial Narrow" pitchFamily="34" charset="0"/>
                        <a:ea typeface="Calibri"/>
                        <a:cs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it-IT" sz="1600" b="1" i="0" dirty="0" smtClean="0">
                        <a:latin typeface="Arial Narrow" pitchFamily="34" charset="0"/>
                        <a:ea typeface="Calibri"/>
                        <a:cs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it-IT" sz="1600" b="1" i="0" dirty="0" smtClean="0">
                        <a:latin typeface="Arial Narrow" pitchFamily="34" charset="0"/>
                        <a:ea typeface="Calibri"/>
                        <a:cs typeface="Calibri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b="1" i="0" dirty="0" smtClean="0">
                          <a:latin typeface="Arial Narrow" pitchFamily="34" charset="0"/>
                          <a:ea typeface="Calibri"/>
                          <a:cs typeface="Calibri"/>
                        </a:rPr>
                        <a:t>Ore 19.30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b="1" i="0" dirty="0" smtClean="0">
                          <a:latin typeface="Arial Narrow" pitchFamily="34" charset="0"/>
                          <a:ea typeface="Calibri"/>
                          <a:cs typeface="Calibri"/>
                        </a:rPr>
                        <a:t>Conclusioni </a:t>
                      </a:r>
                      <a:r>
                        <a:rPr lang="it-IT" sz="1600" b="1" i="0" dirty="0">
                          <a:latin typeface="Arial Narrow" pitchFamily="34" charset="0"/>
                          <a:ea typeface="Calibri"/>
                          <a:cs typeface="Calibri"/>
                        </a:rPr>
                        <a:t>ed Esperienze 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b="1" i="0" dirty="0">
                          <a:latin typeface="Arial Narrow" pitchFamily="34" charset="0"/>
                          <a:ea typeface="Calibri"/>
                          <a:cs typeface="Calibri"/>
                        </a:rPr>
                        <a:t>PARTY </a:t>
                      </a:r>
                    </a:p>
                  </a:txBody>
                  <a:tcPr marL="89535" marR="895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Titolo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rmAutofit fontScale="3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it-IT" sz="8600" b="1" noProof="0" dirty="0" smtClean="0">
                <a:latin typeface="Arial Narrow" pitchFamily="34" charset="0"/>
                <a:ea typeface="+mj-ea"/>
                <a:cs typeface="+mj-cs"/>
              </a:rPr>
              <a:t>VENERDI’ </a:t>
            </a:r>
            <a:r>
              <a:rPr lang="it-IT" sz="8600" b="1" dirty="0" smtClean="0">
                <a:latin typeface="Arial Narrow" pitchFamily="34" charset="0"/>
                <a:ea typeface="+mj-ea"/>
                <a:cs typeface="+mj-cs"/>
              </a:rPr>
              <a:t> 11</a:t>
            </a:r>
            <a:r>
              <a:rPr kumimoji="0" lang="it-IT" sz="8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/04/2014</a:t>
            </a:r>
            <a:br>
              <a:rPr kumimoji="0" lang="it-IT" sz="8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</a:b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/>
            </a:r>
            <a:b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</a:b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/>
            </a:r>
            <a:b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</a:br>
            <a:endParaRPr kumimoji="0" lang="it-I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0482" name="AutoShape 2" descr="data:image/jpeg;base64,/9j/4AAQSkZJRgABAQAAAQABAAD/2wCEAAkGBxQSEhQUEhQWFhUXFxUXGBYXFxgUFhUVFBgXGBQUFBUYHCggGBwlHRUUITIhJSkrLi4uGB8zODMtNygtLisBCgoKDg0OGhAQGjQkHyQsLCwsLCwsLCwsLCwsLCwsLCwsLCwsLCwsLCwsLCwsLCwsLCwsLCwsLCwsLCwsLCwsLP/AABEIALcBFAMBIgACEQEDEQH/xAAbAAABBQEBAAAAAAAAAAAAAAACAAEDBAUGB//EAEMQAAIBAwMBBQYDBQQIBwAAAAECEQADIQQSMUEFIlFhcQYTMoGRoUKxwRQjUtHwBxVy8RYkM2JjksLhNEOCk6Kz0v/EABgBAAMBAQAAAAAAAAAAAAAAAAABAgME/8QAIxEBAQEAAQQDAQADAQAAAAAAAAERAgMSIVETMUFhcaGxIv/aAAwDAQACEQMRAD8A7dGqdTVenBrosZyreKYsKr7jTZpYepiKr3UiiDxTtcmnNhXKrGmqQrQ7arUYGmoopiKYDTTTmmoIJNCTRGhIpgppTTRSoIU04NDT0GKaU0NOBSAhVhLNLToBk1Mz1Nq5x9l7tahuJTvdqB7lKaLgTQ7qYmmrRAt1PuoKVBCDU80FIUAc0poaVAImmJpUqAJBSorQxSpGuqvlRRSSpBWdrWQwWiUUzPSWkYjbBoltikKMjwqdVgDboLtvGKPNMDmnoxTW3JildtwYFaMDmgNsE0+9PYzGSh2GtO6gqncEYqpy1N44qEUMVZ2UDLmq1OIKVGRTRT1IaenilQCFODSApRQBC6aRuGmC1MtkdTSuKmot1AatAKKfeKWjFTYaEirT3BUDVUpWAAp4ogKRFBBilFPFKgFSilT0A0UxpzTUBLb4pqVo4pUjX0NHuqI01RY0lGaJRTItGVqaqGLU3vqTpUZtedHg0v7RQ+8oVtxQbTR4LVlXpbqr7iKYuaMGrJNV3tSeaEsadSek9aPofaC+dpjrUJuHGPoa53Uai9qXKXVu6bT9e4zX7skiCVB92PvU/wCzC4ETSrgKFW424Iq9IJO54wI86zvVq50o21M08U2i0DWre0ubhXBY4JJzwPWpIrbhy2eWPPjl8AilFFFKKtBgKeKVKgGmlupUqAalT0qCNFNRUooBgKUUUUqACKeKKmoBopU9KgBNCaM0MUGO3xTUVsYpUg1Wtih208026s25ClupE0BNICY0IFNNNuoCRmp7ZFQk06mjAmcTQbaQan30AxWjTFA1yoy9ANqdQqb2P4UBjxjd9Omawh2wYB7pYTMggfhbET4x14JzEVge1mt1bXv2e2oto8fvZLbhJPxR3fSCcVh/3tdQqt2yhjaikC5bO8CGllaAAZEgdR51y8+dlx0cOMzXqmnvBwTxugwRByoinu28VS9nlY2kZgBKqQqncACoIhiATiPpWmwrp4W4w5yap7aaKsutAVNaayvFDFKKOKYinqcARTRR01MjRSinpUaMNFKKenC0aeBpGpPdmnFnzpaMRU1TNaqMijRgaUU9KmDUNFTUBJaGKVK2MU9ILZanXNRA0YeoapSBUDGioCtBhL0O6jKUOygg76ffQkUNMJN9PuqOiWghTTUZqHUAwdokxgEwCfAmDFI3N+0N5zd2qrGB8QwMjMk4nI6H5VzFjVFrjBbDSxcsSSoUEkl+IKMVGeDxkzW8b+sNxt9u0uxkgK5b92YLmcEmNsYGZrGtanUKLNs2DBRQzF1iDkkEjIG7jrkcZrh5cd5V1y5xj0HsbUb7Ktx0z5Y/lV0tWL2E8IF9ccRHHrIn/lrWFdXSu8Y5+p45VMhoxUAos1aDsoqM26PdQmmLEJFNUhSmK09RgYogtBcaBNVF1hIlY9Mgx6EVPLqSL49O1f209UP21iJwPPn7UVvVHknEcRWd60afDV03KA3hPNZly/1O0Dw4/L1pIARg49ec/wCdRetfyKnRn7WidQvE0xfzrNX7DpNJCP8APrROvfR3oT20Qw8R9ac1ntqOQBFRXLhjgyeMD7A0/nvpPwT20WugdaAaheh+xrJtNuJmQAfIzjj7ip7VjOSR5jHHTHXilevyP4OLXsmRIpVDp7cCFYwPP85M0qPm5D4eK+VoakZqiNdLEt9OHoYpiKAMvTFqCaEtSGjLUNDup1amDmmFGtyiD0gCTTM1Sl6g1DwCfL/Klbk2njm9ffZb11wyhRbY9d0gGIgwR3es1Bo2LMuFZYCLJyFEcEY+IEcdKPXWCbd0E/hjdkETA3SP8J/Kj0KibSgtHAMg5+EzPp0NcMt3XZkzGjot0NgSjSvmCATn64jwOcVtIZEjrWZqlYPK4kRPEgTI+UjPlVns+93YJyMmcc8/efqK36d7bjHnNmri05qvd1QUTz6fzqNtYfD19a0vPjGc4WrkeFKKoW+0ZEiI4HMH5/WpDrRS+Xifx8lkiorjgdc+HWqN7Xk4GKLTpPe45knMnx/rxpXq+jnS9oHeZJMDxHQ/0KNAM5Hngdad2AmMjx5Hy8qordYTugkknqIXpP8AXWsLW8iZ2kjoP6zTg/i+nrUQvhRubgdOSfrRPcZmOMfz5J+9IwtakEHJP2A6T8qf3nhHpwSemZqZMQP58nifqM0N62eBj7nyoAN0c+HExUd27MAUTWTGD84NCtoclh+U+pNLTDbkiOnTz/lT3nnH9fbmqOv7UtWh/tFJjMGQvT5Vnp2/Z5JPAxjrxxijSb9ho9f1xx9KugxGJOOPLrmuUb2lVZG0/UDx8sfWld9owVYICGIgGQYB/Wl3wnVbz5f18qeuItdqOR/tGHrj7Uqc5J16aaGar3NfbHLD70FvtBGwpJ+Tfyru7p7c3bVumiobl8ASQ0elQHtFf4X/AOX+Zpd/H2fbfS4RQFaqntH/AHH/APj/ADoBryThPq0fpS+Tj7PsvpaYUgKpahi6MpgBgRImc1T0nZq21AD3MHdE43eMAUr1oc6VbYFIkDkxVMSYlifmVx5xFOjJ+ECfGM/WpvWh/DVwODwQara9dw2gx1np3TMHyqO5eUEAkT6zUXvDvmTAxGP661nz6vjGnDpTdYV4lVZC2dygwCMEklTJJPxT8hQ6VGN21LHbKjqNzRkj0EeGfPmfthCSgDRuYndGegPrIDEY6Dwqrf1Nu37vddRAp5Z1UDxHegk1hxrax0GsBUoQ3dDZJk7QQRETxx9KZ1KMp3zwpkKIXnEDoQPlPlWBq/bLRrg3w3GEDPwZ5UEfesq9/aDYXFu3dYdBCqvhGTMfKrzlUbxjvQfWhDHoPXivNNR/aNdMi3YQebsW+w2/nVJvajtG8JtkqJj93aEcgfEQfEdetV21PfHqptHgLj1Efaqep7Qs283btpf8TgR8ia8o1mk1twxee75i5dCjEdGaOCOlLT+y5Jy9tcA4LXJBnPcU+E89R40ZPZ91/I9C1Ptnok/87f5IrN9wIrJ1v9pNoAi1auN/iKoD9Cx+1c6PZ22A0u7OPhCWwQwKgqYdpgzVJ+z1Dqp+KO8DIKxESCB0MfKiXiX/AKanaHtnffbkWlZZAtRugMywzsD4HgCqGlui/dQLcuC67BVLEsSXIABM8T510PYWgUhFezZLd0A3AGIJbCgbuDM8HM12Wk7C1Vg3CltZ3ygX3YEbQATx1HH2qdl+lZZ9sHs3tXU2WW3estdHe71te+u0xLR3TkEcjg11a6gQARA5gjJPTd98VzHaHalywwDoUJdlKvBIlpB7uM7vzrG1na7ndtdSCQTEgn79KnadyOzudpITMyZ/D0nGcxHlUoP5eXB64rzsN8UBmB/EJwTkkDx8vOtvs/tkrbCtz0YmevWT8qVErpNRq1XBdVMT3iB+vjXA6wXd7PceNx4OcegPhVTtLtM3tQdiySYCkAxEAAc/ag1Jv3DuYALbMFuCCBO3zOfvT7ai8tNe0rEks/dzg/Fx4YH+VAdyZBLAcGMyenlQ29WkCZJiczz4z4+VStqYXbuMECT0jlD+f0p5ShxqTtU7SAx+IxJ8PQ06XBkoc9ZmcjkHiaK0gI74VkIwZjk4LSemIIAFQjS7bjbVPmBkHzycDJ5pZB5a3ZxBU7iZBgz6CnqbR23CDPOcQRmlVQeXoKWOpijDihunPjSS5/X2oaLAuyCPEHj/AL1WV/EeQqRV5kwOnkaiYZ5B8x+dAg93TPy4ooA8vnzUTCBzk/1NMSQJ5xOTE/Sg0guKBk/SP1pjnoY9f5VlXta4kSvkSQATuI2memPWr+hvMySSsRgA9cYBHrSCwFnECPPj6cUhaUGO7McCOPSpFcxx6eZqJh6frFASu8Du8VTiB3mOT6DJ4xny5p7hgTyRnMnA5AApNc3AQVEiZgceUzUW+VRx3tT7x9iI/IuFQQDLDvMrB5wQ6x5r4HHGr2Lcu3VTb32uC3tRFGFj3rHYAMFlr0jtKwC6rtDbWQqx4QbUVp8SdvHhR2Js6j3oC/B3RAgMxO92gnc0YHEbj60cOeXIXPjs2uU0P9nGqNw77J92D0dELLujBJMYzkdK6Cx/Z1d7vcsqO6TvYORBO4Ai3mQB9TW1d9p73Tb9DUd/t2/Hx4PgK1t1nJh7XsKe8r3be1iO4tvgr4wV6E/artv2F04Xa9x4mSFKoD1yIOMD6CsV+0rpg+8af6mg3uxiWJPJJJx9aWH5dVZ9ltEsH3YO2QCXbxJOAQOSelWL/ZmjABNu0sFTMLPcIIXcRMYUR8q424hkLJjwkxmlqE4HMYGRGTOPnQWOytdvaYyqMBBIxjjkiOgzmue7b1ujV7gXThr0bQ7KSNxA2AEzuAn0kEc1W0Nnbbu3SMwSI569ek8elYWgRDqv9ZuCBJckxLmDs5mAB8iCKVqpP11nYvsuEZGutvLfECoJVtrEbG5WDHHhXaAedcVpRoSF26jYfFNS6dD4PXT9k6u2yKqOXgEbiWYkKSJLn4uOZzVXIjzWf2z7PpcW+0klwDBghWQESgPHp4gV5be9nhaZdzNtON5WNrMIAjjInr+le4RXm/txp7i3AtuAF7ySVE7iAVSevIiaV8Ceftz+ndbSBGCe8LQjAkhuIbafhOeI6VT1It3GubScKpEkkPGS0R8460rdwWbyhrYe6pmSZRpER4GMeX0qPtW+NT3mGxwCCwIUMqySNswCMCkernZFjTHUWrm1lOMY2AwZLMfUH59astbTUe8tG+bDIcreCbSsjaEIg4xg5zXHauSP3e6I5LTgcmOtVdLL3Pik8meTtz9eaqT9T3N3Wez6KouM5SS21mErc284Ebf8Ocfe9b0GxraNcRxcUyA0hIkCc56kfKpOz/aUC29t92xvhEzsYH4gPtHH0FZmo1EQUYEElTByM/ij5frU22nMVrvZ11LmyGKcKVG4HrEgwDz16VqDSoULi64ZRtKMZnqW3HgkgEDxrO0/aRYlHDE5jPUHPUdfWtLUadVtgl2DuMfwzn4usiJ+R8qLv6OKTQ9oui7SYg9ZP3xSqHT6Y7cmSep/TypquSYna9OuwMYmhjHH2rndX7Qmw+29pGtW5HfEkDwIwAR6Gt3S65LglXUxnBA9MVLU+rbukTnAx5mImiM9Kpdr71YMBCwxPQkgFgfqKPSdpqyLkZHWMkc5GKRrezx/oUN9ZVsx3Tnw/mfWisuDHB85H6VW7Q1AFpscwMZkMYP2JoDkO0NPcZlBukhlJOy02B8W4xJKzPT9K1fYzUuWYXHcxviFwduwZJUQRHU8EVnds37ZcmZ7jwSpjdtcwOojNXewNSFtsO9uW4WCqjdVA28YBg/WgY6kXgTlx84/zqBtVjcDgHptII9dw/OpAq3FVkJyJErE+vhWbf7MuMF7yjLTyeQsRj1+tMkmn0uo1BYp7vapwWYg97pCqeIo+0uzrtmy1we7JtpJ7z5IkmFiOpz50f8AeJ0lpAoU+81CWcyMOoO4edN232oWt9oWYEWktgHqTdAaDSyUbVfsjR/tdk3Ny2gHmAu+CFBmSR/FVDU3JJMz5nGOmJx6VN2RqfdaI287mdpgxgBR94qulkN9YHmTz0pzjJ5FtqM3WwMQPSjksQCcUVy0o4+n5f151Z0FsFvufT0/rrTJKulC5fwBjwXp8z/Oh1JA4OTBPgMDFRds9pIgYvwCCYknmAAOpJqG2xYSRE5iZgdAT1IwPWgJlPWklosY/r1qh2pqzbCqgl2OAZIAHxMQMnkDkc1XtdrX1G5wgLQqxbcmSckDd3gArz57R1pbDy10XaGvt2LDnE/Co/ifkADrEH/lPhVf2ft3LKAHT3WZj7xmm0dxfqP3k8Yz+tc3a1F69cte8VAEYbZtuF5nc4LSZIEmeld5Yt6sRDWSAuO64x0HJ8aUOph2gsQ2mugDxRW454Y+NQdmdoLbuSFcJtcxsM5dsbAJmY6UOo12qXdNuweeHuD/AKD4Cqlu64uWiVUEi53QxInczEbto/hGYqOvcy/0dKbv+HSL7TacjLOvjNq6PzSsD2u7R01+2Njg3FhkHwlieAoYZMgc4zUlnU3gD/q4MyMXR+qjzrN7Ydr9m4vuHXbDh99shCmZEsK1s8M59vP9bqO6pkHdLHgNg8EAyAefPmqV/WAYiJyf4Znp9BV3tHsfe7OgaGQuCYAVuSvOAINZlpTt3Mix/EZDEd2No8f+9OSJu6LeqiVb03Y+mKrXQzZAAUCQcCfGD1rQ0+rnAVRxJYg8eK9c9ar3H/ebSCAehEY8VPgfGiFYnsWWEFtk5AiDg4M+nFW79llyQw3gkjBU/wATACR8p6YrO1Ol2N1AwRkEHEnPXg1fXtG4wDGQJ5wVWMxHQST060r7VM/UKuSipLdx2JyD0wqnkgxPhma0dIxjILLHG6W9APGst9ajkq43YMOIDKx4biYnMdc1b7Pv+6hkI3yCDJIM9IjGeppWCVYsXZEOpkY7xg48RGOtKpWub/3jgFn7x7xEdII/9M/OlWk+kV6z2j2XtVbaO+5wQZO4BQO9cIPh0GMkUfZ/szbQK6924VXeQqw3WTIkfIjiua7b9qdRZ1Fzaqd5UPeV2ZVKXHCd0x+EH1Y+VdP7IdqXdTad7oUEXCg2BlEKqkyGM8k1ls3G93FH2k7Hu3AYM4Ixg5VlGPnNc72Rpblu9aS4rBBgK4EZ8DEHH5V6YRXHf2k2x7qy0tPvAIVisjaxIx17oz60Wfol/FbtXs/ZeAtsAsF9pJmTOAR+HA5rM1xdQisT1IjrAAJmBxuotVr3u3RCAL7sAM7ZnaZALGTkxJq12pqCzqqiNlsicCDMMOfJam3wrHL3+zLj4Q4z4iCQV46jNbmhsizuLKxBiNgkgAQZnpNVxuRAFnAyZx96dddcElhAgj7c1n3VUjUsa5cqQyqQXkqfiLNuXwHE/M1Pe7UXYrCCDu655A6VS0dkbbbM5Mq0IQsKSXMjE8NHyFNfa05QGCyg7Z8Z5x1q7SjTsaRNTZR7iN3L/vFAMbWRQAWjkY486qe1OgVLV97Utc1D2UuZn4BCAD8PQfOm09kG0d8qyl9vu2YLAhhxE/OqK3wH1pMAftekk+gE/lVJqt257PXrYse6vuAzi22F2pDEEiRPj9DXLi/rRauOL5hHVB3bbSHDksDtOIUcfxV61d19q5aZVYMe8cA8FmIMx5GuB7QtFdMx3Wxca86WwSVVAEFsBNwGQoZR/iJ5ovPC7WMlzXG9Yt+9M3VtmTatwPeCSPgzFV9P2zr9t5t8e7ClgbSA95gsRskdT8q6TWaSNSyqVCqhLNILbvdi2kKMhVWPDJPlVTRaQi3eue6IVWtbbamS9u2D7tGK5MsFLHwnypcOrsPl08YP97ai77trpQgNcKDaFBuW0LKGA5Emp9Z7Qaq2LbEWwLie8UbSSE3lROecVJesXLdlWYMG2uAoBzcYySVHMAAD18q1O29KVW1a+J2t2UReAkKTcunzZm2/I071MsKdO4o64tdtxfAZ3XTsQoPcW6bgtsgkmQ3uyR1DsPCm7b0m2zbtsINq3aBTnaLxeeknvC2PnXR6vUNYcqoRnuJstKQO7btWurABu9cUwJ6UtZqhp7jk21ZmUpaQQH93YtSTuA3GXELPgSKw77v+23bMc81o2rVoDEIrESJUPccFtxgSCQZ8K632b3Ou13uBgoMi68ESe9zj0rH7G7W3XvdJ2faa4lsCblxy2xQpVSTInK561uP2iB8fZCk+TlvuVrfjPbLlyaI7MukL+/uyT/EpxnxU1W1djbdtS5JDEHdt3H48mB4E8Dp51kartog93s918gJz6zVa/wBr9ze2lvqqcuBhSDOTvGM9aXV490mDhy7XUrpb892+/PVLXn/uVidrO7MbXvt6zF0QBubBVAUiBxu55iM0dq+962lxLNwrdDEMGuAyJG3u3YDYkdKLS9nXJWdLeMfxOsySSWliZOearlt45CmS+XH9u642lCqY3NI291WUd0jB8QD/AJ1P7N9lJqbbbrbhARxuhmPUPM4jgRyfQbWt9lm1Di3+z3EFsKwYuhUhjlVOAfh4nHnitrtXs/VPaFqza9yvXabZA4ggK048qJ445+i+eWuE7d7F/Z74e2dinKkNsKMBEGen8zVHtfV3HZN8MyrgRuZfEsY5noDFb3aHs5qGG24UduDICsIELny8jWE9ogrbYnehIBHKwY27omBk9eac/qbFTUapdu0qZzJDcH+uRUbgg8FVAUx1IYwGg8g/pXadl6Bvdlbqq6k7t8Ajvyc93mZ64kVm9rOgU2+4bg2AYhzLGBuiCIOfWiX8F4/rmP2Vm+FW2k8jJjip7dplXjJ3bVjJE7ZK8jJrv9F7Ki2jC5cJuGJKtC56QMYGKzNX7NxbaIO1i3eJLsIgqpmc/wAqLzHYy9PZZbabhkrJyMZOOPKlWrpuxjqFDIIUd0Z28ZwM+NKqlmJsrue3PY9NTee6b+3fGPdhoAtm3yTnkmtrsLQppbZtq+6Xd527fiPEDw8azvd6gTm5xH+zGPOZM0CWb5/GV9bRP0io8emmf103vx4/nXC/2p9qi1b08Zm4xM4GFj/qrbbTX1A/esw8BbI+RNUNX2YLpHvDIWSNybipMSQT6Cjf4WON0Wst3AAoIOT3c9REyOaui+xEBto59fWt3+7bQIT3sCJgWwOnUzUN7sW2veW9z/F6dBUWSrc9qhdKgqZzOMnnp9RVy1p3EbwSD44HzotTaWyxCDfC5PTBEnn0rT7J7RtOv7wkeW2Y8gaXarVDUn8AEwsY5GKre+2kkkElAJ5BMnkelbOpGkcHYxDEcRETwCKq/sFsEbTIYDDQYaRzRglV9X2miC2jkq1xV2gTDF5AGMDpVbUXgbXaTT8OsUR47JGD08a279i2FBcqSsZO3p4Z+1RtaturqyqVd97DA3MesLk1UskKzaqdlE+5OOijocAsZz/iob2jS/ctq7Sts27kZJLh3CgGIg7/AB4WrYRVDBBG4ggAwAPLd86PTaUMRkbgSfCW2FFwOeT9TWXLbdi5Jjmr1gR+0FSbl5kRlVhchN8Me6SOFGfI1FqOziti1o0fNwPc3f8AEV0GTxhQw+tdivssHA22tu1kZVYFV/dhhbHORLMY6zXP63svU7zAwFa3BujqxZnjgMZIHhIquMsTcrHusWuJbsXT7pCqkycpAdTngmGz/vVrm5cu6tG3RZUNMgEH3blQBgxJKZ86xnUpdi4RBcEoABvW3iA88zPJ6UOi1FxWQ+6KkM7sybY6m2sM0c7eYgxApXjq5cdDb7QFzWKsQCA4MQDygAzlpn5Cq9zXLd1+bSwEDm7knZtG3Z4HcdsdTWX2fqoe1uVh7pjvjvFtwJVQRAkFgYweB5VPpdchXTWgXBLgXLpQIwW25a0p5B7xnE/D51HZ/wAPubGge2/aY2LDe5M8R3WVcRzlT9BXEe2bNb1t8IzKN/CsRGB0Bx411XsvenUKylGubbgBllUobisG3EA8nkAxXL+0/u31l/ce97wzkxjHdYrBGOYFdHS8eGPUmsdO1dQhxevf+7c/nXqPsHfuX+zr/vna4d9xZcljtCJiT0ya4rtCzphuYLcFz3rdAUicHaCIHPpFegewyg6TU55v35xH4VH6VV5Sz6ROF43zWf7Le1tuzpbSFLrBQBuVDtOTu+hrQ/070/8AxB6ow/Jap+ySv/c5a0210F5laAfhYtBDDI6fOuL/ANONZifct/itD9CKfbtHdj0D/TezyHUeu6fmIo7PtnbIMXUmONwBx5NWH2C+t1EG7pdKidWdGU/JAST8wB510p7KsyCLVrcOu1SJ8Qpb8wai5F8ZaPs3Ub5uKu7dJmcAnn5+VPrLaksWtQzfiK4kcEkevjUriSJLA/MfIABR4daAbyYUvHBIZT/+vKp7l/Gi0GqVbQtXRIGMZ3L03T1HFY3tJoLN27pnsW1XZdDXDAQlJU9PiODW7fukHaSPDvqD8huKz8qiuWJKgIhjwm3znPu2JPSn3lekp3rg3Nt+HpPNa/ZYsqAxZd3Jk8E1Qv6QRBDqZ5W8eM4i6f0qpe7PBJi7qAPNUdQfMhI+9EsF40ei1bWTdUWwy++usp6bWYkAY4pVWTRNH/i7fztgH/7KVVs9o7b6eqAnrRBaVKt3OFrQ8Kq6rQK4gkj0j+VNSpWQ5axdV7NLu3BjInn9fGsrVdkluHmPwxAPmaVKsuXGNuPK1UfQg/GoIwCBzg/Twp7OkS1JKnwHXmfyp6VZVrA2+y0YF0+Jo+XpOBVJ9K4bbAkYyepHlSpUQVo6TQG4JdFIxMHw9a09Z7P2Qm6SIH06+tKlV8fpHK+WNqLextjs8sJHu32x4ciJzVqwj2iBayMw7BN8jxMeUfOlSoCvru1r7Ha9whSYJhZB8BtH38qbQ6Ahe7ca5JJP4TJiOfr86VKj7H19K+o9m1Hi0Se9BJz1M56VnP2SVeUBJ8yJ9J5+9KlSsOVU1PZdySbZWCpDSMkNg8EHrzzWfq+z33CGO/GAFA4xBniPnilSqJ9r/FnRdm3A83SQoG2W2uTwdo5gGOMjFUNf2XF1ttsPlQGLS8ECAwYR9KalVfqfxYvae9tTcFCNlTETPUhG+I+MV0Ps9q7mn09wsm4G64IQqE7yrxMMG69RSpUuNVWl7K2hZ0XuLo2swfwIi4DHwz41H2Z2BZ08FEEgAb2G9/k5+H5KKVKnbdxXHhPDVtjecQSPGG+5AP3onDDHHzMY9Sw+1KlUq/RWrJOcH0gfcBTTXHKmCInic/nupUqCit7mW3iZwMBQB812MfvUwvqMFpk8ZJnqJuKY+tKlSv0rDEFT1UeGAPD8LfpQvaLAFQCfPb+ewH70qVNOgTSP1DfI/aTdzSpUquRFt1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484" name="Picture 4" descr="http://www.comune.sommatino.cl.it/include/mostra_foto_allegato.php?servizio_egov=mm&amp;idfoto=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5"/>
            <a:ext cx="6156176" cy="2890784"/>
          </a:xfrm>
          <a:prstGeom prst="rect">
            <a:avLst/>
          </a:prstGeom>
          <a:noFill/>
        </p:spPr>
      </p:pic>
      <p:pic>
        <p:nvPicPr>
          <p:cNvPr id="20485" name="Picture 5" descr="DSC_00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05064"/>
            <a:ext cx="6156176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rmAutofit fontScale="3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it-IT" sz="8600" b="1" dirty="0" smtClean="0">
                <a:latin typeface="Arial Narrow" pitchFamily="34" charset="0"/>
                <a:ea typeface="+mj-ea"/>
                <a:cs typeface="+mj-cs"/>
              </a:rPr>
              <a:t>SABATO</a:t>
            </a:r>
            <a:r>
              <a:rPr lang="it-IT" sz="8600" b="1" noProof="0" dirty="0" smtClean="0">
                <a:latin typeface="Arial Narrow" pitchFamily="34" charset="0"/>
                <a:ea typeface="+mj-ea"/>
                <a:cs typeface="+mj-cs"/>
              </a:rPr>
              <a:t> </a:t>
            </a:r>
            <a:r>
              <a:rPr lang="it-IT" sz="8600" b="1" dirty="0" smtClean="0">
                <a:latin typeface="Arial Narrow" pitchFamily="34" charset="0"/>
                <a:ea typeface="+mj-ea"/>
                <a:cs typeface="+mj-cs"/>
              </a:rPr>
              <a:t> 12</a:t>
            </a:r>
            <a:r>
              <a:rPr kumimoji="0" lang="it-IT" sz="8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/04/2014</a:t>
            </a:r>
            <a:br>
              <a:rPr kumimoji="0" lang="it-IT" sz="8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</a:b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/>
            </a:r>
            <a:b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</a:b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/>
            </a:r>
            <a:b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</a:br>
            <a:endParaRPr kumimoji="0" lang="it-I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21506" name="Picture 2" descr="http://wwwdonnemanagernapoli.files.wordpress.com/2013/10/et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6516216" cy="2304256"/>
          </a:xfrm>
          <a:prstGeom prst="rect">
            <a:avLst/>
          </a:prstGeom>
          <a:noFill/>
        </p:spPr>
      </p:pic>
      <p:pic>
        <p:nvPicPr>
          <p:cNvPr id="21508" name="Picture 4" descr="http://www.blogsicilia.it/wp-content/uploads/foto/unsorted/parrinello-etna-eruzion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6992"/>
            <a:ext cx="6516216" cy="2592288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5796136" y="1124744"/>
            <a:ext cx="316176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it-IT" i="1" dirty="0" smtClean="0"/>
          </a:p>
          <a:p>
            <a:pPr algn="r"/>
            <a:r>
              <a:rPr lang="it-IT" b="1" dirty="0" smtClean="0">
                <a:latin typeface="Arial Narrow" pitchFamily="34" charset="0"/>
              </a:rPr>
              <a:t>Ore 06.00</a:t>
            </a:r>
          </a:p>
          <a:p>
            <a:pPr algn="r"/>
            <a:r>
              <a:rPr lang="it-IT" dirty="0" smtClean="0">
                <a:latin typeface="Arial Narrow" pitchFamily="34" charset="0"/>
              </a:rPr>
              <a:t>Raduno </a:t>
            </a:r>
          </a:p>
          <a:p>
            <a:pPr algn="r"/>
            <a:r>
              <a:rPr lang="it-IT" dirty="0" smtClean="0">
                <a:latin typeface="Arial Narrow" pitchFamily="34" charset="0"/>
              </a:rPr>
              <a:t>partenza per Catania</a:t>
            </a:r>
            <a:r>
              <a:rPr lang="it-IT" i="1" dirty="0" smtClean="0">
                <a:latin typeface="Arial Narrow" pitchFamily="34" charset="0"/>
              </a:rPr>
              <a:t> </a:t>
            </a:r>
            <a:endParaRPr lang="it-IT" dirty="0">
              <a:latin typeface="Arial Narrow" pitchFamily="34" charset="0"/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5724128" y="2420888"/>
          <a:ext cx="3287688" cy="2895600"/>
        </p:xfrm>
        <a:graphic>
          <a:graphicData uri="http://schemas.openxmlformats.org/drawingml/2006/table">
            <a:tbl>
              <a:tblPr/>
              <a:tblGrid>
                <a:gridCol w="3287688"/>
              </a:tblGrid>
              <a:tr h="18002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it-IT" sz="1800" i="0" dirty="0" smtClean="0">
                        <a:latin typeface="Arial Narrow" pitchFamily="34" charset="0"/>
                        <a:ea typeface="Calibri"/>
                        <a:cs typeface="Calibri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it-IT" sz="1800" i="0" dirty="0" smtClean="0">
                        <a:latin typeface="Arial Narrow" pitchFamily="34" charset="0"/>
                        <a:ea typeface="Calibri"/>
                        <a:cs typeface="Calibri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 b="1" i="0" dirty="0" smtClean="0">
                          <a:latin typeface="Arial Narrow" pitchFamily="34" charset="0"/>
                          <a:ea typeface="Calibri"/>
                          <a:cs typeface="Calibri"/>
                        </a:rPr>
                        <a:t>Ore 09.00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 b="1" i="0" dirty="0" smtClean="0">
                          <a:latin typeface="Arial Narrow" pitchFamily="34" charset="0"/>
                          <a:ea typeface="Calibri"/>
                          <a:cs typeface="Calibri"/>
                        </a:rPr>
                        <a:t>Visita </a:t>
                      </a:r>
                      <a:r>
                        <a:rPr lang="it-IT" sz="1800" b="1" i="0" dirty="0">
                          <a:latin typeface="Arial Narrow" pitchFamily="34" charset="0"/>
                          <a:ea typeface="Calibri"/>
                          <a:cs typeface="Calibri"/>
                        </a:rPr>
                        <a:t>guidata </a:t>
                      </a:r>
                      <a:endParaRPr lang="it-IT" sz="1800" b="1" i="0" dirty="0" smtClean="0">
                        <a:latin typeface="Arial Narrow" pitchFamily="34" charset="0"/>
                        <a:ea typeface="Calibri"/>
                        <a:cs typeface="Calibri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 b="1" i="0" dirty="0" smtClean="0">
                          <a:latin typeface="Arial Narrow" pitchFamily="34" charset="0"/>
                          <a:ea typeface="Calibri"/>
                          <a:cs typeface="Calibri"/>
                        </a:rPr>
                        <a:t>Escursione </a:t>
                      </a:r>
                      <a:r>
                        <a:rPr lang="it-IT" sz="1800" b="1" i="0" dirty="0">
                          <a:latin typeface="Arial Narrow" pitchFamily="34" charset="0"/>
                          <a:ea typeface="Calibri"/>
                          <a:cs typeface="Calibri"/>
                        </a:rPr>
                        <a:t>naturalistica </a:t>
                      </a:r>
                      <a:endParaRPr lang="it-IT" sz="1800" b="1" i="0" dirty="0" smtClean="0">
                        <a:latin typeface="Arial Narrow" pitchFamily="34" charset="0"/>
                        <a:ea typeface="Calibri"/>
                        <a:cs typeface="Calibri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 b="1" i="0" u="sng" dirty="0" smtClean="0">
                          <a:latin typeface="Arial Narrow" pitchFamily="34" charset="0"/>
                          <a:ea typeface="Calibri"/>
                          <a:cs typeface="Calibri"/>
                        </a:rPr>
                        <a:t>Vulcano Etna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it-IT" sz="1800" b="1" i="0" u="sng" dirty="0" smtClean="0">
                        <a:latin typeface="Arial Narrow" pitchFamily="34" charset="0"/>
                        <a:ea typeface="Calibri"/>
                        <a:cs typeface="Calibri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it-IT" sz="1800" b="1" i="0" u="sng" dirty="0" smtClean="0">
                        <a:latin typeface="Arial Narrow" pitchFamily="34" charset="0"/>
                        <a:ea typeface="Calibri"/>
                        <a:cs typeface="Calibri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 b="0" i="0" u="none" dirty="0" smtClean="0">
                          <a:latin typeface="Arial Narrow" pitchFamily="34" charset="0"/>
                          <a:ea typeface="Calibri"/>
                          <a:cs typeface="Calibri"/>
                        </a:rPr>
                        <a:t>Ore 13,00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 b="1" i="0" u="none" dirty="0" smtClean="0">
                          <a:latin typeface="Arial Narrow" pitchFamily="34" charset="0"/>
                          <a:ea typeface="Calibri"/>
                          <a:cs typeface="Calibri"/>
                        </a:rPr>
                        <a:t>Rifugio</a:t>
                      </a:r>
                      <a:r>
                        <a:rPr lang="it-IT" sz="1400" b="1" i="0" u="none" baseline="0" dirty="0" smtClean="0">
                          <a:latin typeface="Arial Narrow" pitchFamily="34" charset="0"/>
                          <a:ea typeface="Calibri"/>
                          <a:cs typeface="Calibri"/>
                        </a:rPr>
                        <a:t> “Sapienza” 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 b="1" i="0" u="none" baseline="0" dirty="0" smtClean="0">
                          <a:latin typeface="Arial Narrow" pitchFamily="34" charset="0"/>
                          <a:ea typeface="Calibri"/>
                          <a:cs typeface="Calibri"/>
                        </a:rPr>
                        <a:t>Pranzo libero</a:t>
                      </a:r>
                      <a:r>
                        <a:rPr lang="it-IT" sz="1400" b="1" i="0" u="none" dirty="0" smtClean="0">
                          <a:latin typeface="Arial Narrow" pitchFamily="34" charset="0"/>
                          <a:ea typeface="Calibri"/>
                          <a:cs typeface="Calibri"/>
                        </a:rPr>
                        <a:t> </a:t>
                      </a:r>
                      <a:endParaRPr lang="it-IT" sz="1400" b="1" i="0" u="none" dirty="0">
                        <a:latin typeface="Arial Narrow" pitchFamily="34" charset="0"/>
                        <a:ea typeface="Calibri"/>
                        <a:cs typeface="Calibri"/>
                      </a:endParaRPr>
                    </a:p>
                  </a:txBody>
                  <a:tcPr marL="89535" marR="895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0" y="6187440"/>
          <a:ext cx="8795792" cy="365760"/>
        </p:xfrm>
        <a:graphic>
          <a:graphicData uri="http://schemas.openxmlformats.org/drawingml/2006/table">
            <a:tbl>
              <a:tblPr/>
              <a:tblGrid>
                <a:gridCol w="8795792"/>
              </a:tblGrid>
              <a:tr h="720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 i="0" dirty="0" smtClean="0">
                          <a:latin typeface="Arial Narrow" pitchFamily="34" charset="0"/>
                          <a:ea typeface="Calibri"/>
                          <a:cs typeface="Calibri"/>
                        </a:rPr>
                        <a:t>Ore 17.00</a:t>
                      </a:r>
                      <a:r>
                        <a:rPr lang="it-IT" sz="1600" b="1" i="0" baseline="0" dirty="0" smtClean="0">
                          <a:latin typeface="Arial Narrow" pitchFamily="34" charset="0"/>
                          <a:ea typeface="Calibri"/>
                          <a:cs typeface="Calibri"/>
                        </a:rPr>
                        <a:t> </a:t>
                      </a:r>
                      <a:r>
                        <a:rPr lang="it-IT" sz="1400" b="1" i="0" baseline="0" dirty="0" smtClean="0">
                          <a:latin typeface="Arial Narrow" pitchFamily="34" charset="0"/>
                          <a:ea typeface="Calibri"/>
                          <a:cs typeface="Calibri"/>
                        </a:rPr>
                        <a:t>Aeroporto di Catania</a:t>
                      </a:r>
                      <a:r>
                        <a:rPr lang="it-IT" sz="2400" b="1" i="0" baseline="0" dirty="0" smtClean="0">
                          <a:latin typeface="Arial Narrow" pitchFamily="34" charset="0"/>
                          <a:ea typeface="Calibri"/>
                          <a:cs typeface="Calibri"/>
                        </a:rPr>
                        <a:t> </a:t>
                      </a:r>
                      <a:r>
                        <a:rPr lang="it-IT" sz="2400" b="1" i="0" dirty="0" smtClean="0">
                          <a:latin typeface="Arial Narrow" pitchFamily="34" charset="0"/>
                          <a:ea typeface="Calibri"/>
                          <a:cs typeface="Calibri"/>
                        </a:rPr>
                        <a:t>S</a:t>
                      </a:r>
                      <a:r>
                        <a:rPr lang="it-IT" sz="2000" b="1" i="0" dirty="0" smtClean="0">
                          <a:latin typeface="Arial Narrow" pitchFamily="34" charset="0"/>
                          <a:ea typeface="Calibri"/>
                          <a:cs typeface="Calibri"/>
                        </a:rPr>
                        <a:t>ALUTI E </a:t>
                      </a:r>
                      <a:r>
                        <a:rPr lang="it-IT" sz="2000" b="1" i="0" dirty="0">
                          <a:latin typeface="Arial Narrow" pitchFamily="34" charset="0"/>
                          <a:ea typeface="Calibri"/>
                          <a:cs typeface="Calibri"/>
                        </a:rPr>
                        <a:t>PARTENZA DEL GRUPPO OLANDESE</a:t>
                      </a:r>
                    </a:p>
                  </a:txBody>
                  <a:tcPr marL="89535" marR="895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265</Words>
  <Application>Microsoft Office PowerPoint</Application>
  <PresentationFormat>Presentazione su schermo (4:3)</PresentationFormat>
  <Paragraphs>140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Istituto Istruzione Superiore“Giudici Saetta e Livatino”  - Ravanusa con sezione ITC “Gino Zappa” Campobello di Licata Progetto Intercultura       a.s. 2013/2014</vt:lpstr>
      <vt:lpstr>        SABATO 05/04/2014     Aeroporto di Catania                    Ore 19.00 ARRIVO DELLA COMITIVA OLANDESI            Ore 21.00  SISTEMAZIONE NELLE FAMIGLIE                                                                                                        </vt:lpstr>
      <vt:lpstr>    DOMENICA 06/04/2014       Aeroporto di Catania  Ore 11,00   Arrivo di due alunne olandesi      Accoglienza e Sistemazione nelle famiglie  Pomeriggio libero:  Lido “Mollarella “ –  Porto di Licata    (eventuale passeggiata con mezzi propri)  Rientro in sede e serata libera    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Progetto Intercultura a.s. 2013/2014</dc:title>
  <dc:creator>oem</dc:creator>
  <cp:lastModifiedBy>oem</cp:lastModifiedBy>
  <cp:revision>50</cp:revision>
  <dcterms:created xsi:type="dcterms:W3CDTF">2014-03-18T03:18:07Z</dcterms:created>
  <dcterms:modified xsi:type="dcterms:W3CDTF">2014-03-22T17:37:14Z</dcterms:modified>
</cp:coreProperties>
</file>